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96" r:id="rId4"/>
    <p:sldId id="268" r:id="rId5"/>
    <p:sldId id="261" r:id="rId6"/>
    <p:sldId id="295" r:id="rId7"/>
    <p:sldId id="300" r:id="rId8"/>
    <p:sldId id="294" r:id="rId9"/>
    <p:sldId id="290" r:id="rId10"/>
    <p:sldId id="262" r:id="rId11"/>
    <p:sldId id="301" r:id="rId12"/>
    <p:sldId id="302" r:id="rId13"/>
    <p:sldId id="304" r:id="rId14"/>
    <p:sldId id="297" r:id="rId15"/>
    <p:sldId id="303" r:id="rId16"/>
    <p:sldId id="298" r:id="rId17"/>
    <p:sldId id="265" r:id="rId18"/>
    <p:sldId id="299" r:id="rId19"/>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EDDFF"/>
    <a:srgbClr val="009999"/>
    <a:srgbClr val="00CC99"/>
    <a:srgbClr val="CC99FF"/>
    <a:srgbClr val="FFF2C9"/>
    <a:srgbClr val="99FF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2" d="100"/>
          <a:sy n="72" d="100"/>
        </p:scale>
        <p:origin x="660"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1122363"/>
            <a:ext cx="103632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5C2C4AE-3863-4A27-90E5-B129364C1F24}" type="datetimeFigureOut">
              <a:rPr lang="en-US" smtClean="0"/>
              <a:t>9/19/2025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41BEBB8-6B2C-4B96-8937-56F7DC1F65D9}" type="slidenum">
              <a:rPr lang="en-US" smtClean="0"/>
              <a:t>‹#›</a:t>
            </a:fld>
            <a:endParaRPr lang="en-US"/>
          </a:p>
        </p:txBody>
      </p:sp>
    </p:spTree>
    <p:extLst>
      <p:ext uri="{BB962C8B-B14F-4D97-AF65-F5344CB8AC3E}">
        <p14:creationId xmlns:p14="http://schemas.microsoft.com/office/powerpoint/2010/main" val="26921645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5C2C4AE-3863-4A27-90E5-B129364C1F24}" type="datetimeFigureOut">
              <a:rPr lang="en-US" smtClean="0"/>
              <a:t>9/19/2025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41BEBB8-6B2C-4B96-8937-56F7DC1F65D9}" type="slidenum">
              <a:rPr lang="en-US" smtClean="0"/>
              <a:t>‹#›</a:t>
            </a:fld>
            <a:endParaRPr lang="en-US"/>
          </a:p>
        </p:txBody>
      </p:sp>
    </p:spTree>
    <p:extLst>
      <p:ext uri="{BB962C8B-B14F-4D97-AF65-F5344CB8AC3E}">
        <p14:creationId xmlns:p14="http://schemas.microsoft.com/office/powerpoint/2010/main" val="10204415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1" y="4589465"/>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5C2C4AE-3863-4A27-90E5-B129364C1F24}" type="datetimeFigureOut">
              <a:rPr lang="en-US" smtClean="0"/>
              <a:t>9/19/2025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41BEBB8-6B2C-4B96-8937-56F7DC1F65D9}" type="slidenum">
              <a:rPr lang="en-US" smtClean="0"/>
              <a:t>‹#›</a:t>
            </a:fld>
            <a:endParaRPr lang="en-US"/>
          </a:p>
        </p:txBody>
      </p:sp>
    </p:spTree>
    <p:extLst>
      <p:ext uri="{BB962C8B-B14F-4D97-AF65-F5344CB8AC3E}">
        <p14:creationId xmlns:p14="http://schemas.microsoft.com/office/powerpoint/2010/main" val="32441319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5C2C4AE-3863-4A27-90E5-B129364C1F24}" type="datetimeFigureOut">
              <a:rPr lang="en-US" smtClean="0"/>
              <a:t>9/19/2025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41BEBB8-6B2C-4B96-8937-56F7DC1F65D9}" type="slidenum">
              <a:rPr lang="en-US" smtClean="0"/>
              <a:t>‹#›</a:t>
            </a:fld>
            <a:endParaRPr lang="en-US"/>
          </a:p>
        </p:txBody>
      </p:sp>
    </p:spTree>
    <p:extLst>
      <p:ext uri="{BB962C8B-B14F-4D97-AF65-F5344CB8AC3E}">
        <p14:creationId xmlns:p14="http://schemas.microsoft.com/office/powerpoint/2010/main" val="31952824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1"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5C2C4AE-3863-4A27-90E5-B129364C1F24}" type="datetimeFigureOut">
              <a:rPr lang="en-US" smtClean="0"/>
              <a:t>9/19/2025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41BEBB8-6B2C-4B96-8937-56F7DC1F65D9}" type="slidenum">
              <a:rPr lang="en-US" smtClean="0"/>
              <a:t>‹#›</a:t>
            </a:fld>
            <a:endParaRPr lang="en-US"/>
          </a:p>
        </p:txBody>
      </p:sp>
    </p:spTree>
    <p:extLst>
      <p:ext uri="{BB962C8B-B14F-4D97-AF65-F5344CB8AC3E}">
        <p14:creationId xmlns:p14="http://schemas.microsoft.com/office/powerpoint/2010/main" val="17888195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5C2C4AE-3863-4A27-90E5-B129364C1F24}" type="datetimeFigureOut">
              <a:rPr lang="en-US" smtClean="0"/>
              <a:t>9/19/2025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41BEBB8-6B2C-4B96-8937-56F7DC1F65D9}" type="slidenum">
              <a:rPr lang="en-US" smtClean="0"/>
              <a:t>‹#›</a:t>
            </a:fld>
            <a:endParaRPr lang="en-US"/>
          </a:p>
        </p:txBody>
      </p:sp>
    </p:spTree>
    <p:extLst>
      <p:ext uri="{BB962C8B-B14F-4D97-AF65-F5344CB8AC3E}">
        <p14:creationId xmlns:p14="http://schemas.microsoft.com/office/powerpoint/2010/main" val="37041142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5C2C4AE-3863-4A27-90E5-B129364C1F24}" type="datetimeFigureOut">
              <a:rPr lang="en-US" smtClean="0"/>
              <a:t>9/19/2025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41BEBB8-6B2C-4B96-8937-56F7DC1F65D9}" type="slidenum">
              <a:rPr lang="en-US" smtClean="0"/>
              <a:t>‹#›</a:t>
            </a:fld>
            <a:endParaRPr lang="en-US"/>
          </a:p>
        </p:txBody>
      </p:sp>
    </p:spTree>
    <p:extLst>
      <p:ext uri="{BB962C8B-B14F-4D97-AF65-F5344CB8AC3E}">
        <p14:creationId xmlns:p14="http://schemas.microsoft.com/office/powerpoint/2010/main" val="38220775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5C2C4AE-3863-4A27-90E5-B129364C1F24}" type="datetimeFigureOut">
              <a:rPr lang="en-US" smtClean="0"/>
              <a:t>9/19/2025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41BEBB8-6B2C-4B96-8937-56F7DC1F65D9}" type="slidenum">
              <a:rPr lang="en-US" smtClean="0"/>
              <a:t>‹#›</a:t>
            </a:fld>
            <a:endParaRPr lang="en-US"/>
          </a:p>
        </p:txBody>
      </p:sp>
    </p:spTree>
    <p:extLst>
      <p:ext uri="{BB962C8B-B14F-4D97-AF65-F5344CB8AC3E}">
        <p14:creationId xmlns:p14="http://schemas.microsoft.com/office/powerpoint/2010/main" val="5561213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7"/>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5C2C4AE-3863-4A27-90E5-B129364C1F24}" type="datetimeFigureOut">
              <a:rPr lang="en-US" smtClean="0"/>
              <a:t>9/19/2025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41BEBB8-6B2C-4B96-8937-56F7DC1F65D9}" type="slidenum">
              <a:rPr lang="en-US" smtClean="0"/>
              <a:t>‹#›</a:t>
            </a:fld>
            <a:endParaRPr lang="en-US"/>
          </a:p>
        </p:txBody>
      </p:sp>
    </p:spTree>
    <p:extLst>
      <p:ext uri="{BB962C8B-B14F-4D97-AF65-F5344CB8AC3E}">
        <p14:creationId xmlns:p14="http://schemas.microsoft.com/office/powerpoint/2010/main" val="12393282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5C2C4AE-3863-4A27-90E5-B129364C1F24}" type="datetimeFigureOut">
              <a:rPr lang="en-US" smtClean="0"/>
              <a:t>9/19/2025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41BEBB8-6B2C-4B96-8937-56F7DC1F65D9}" type="slidenum">
              <a:rPr lang="en-US" smtClean="0"/>
              <a:t>‹#›</a:t>
            </a:fld>
            <a:endParaRPr lang="en-US"/>
          </a:p>
        </p:txBody>
      </p:sp>
    </p:spTree>
    <p:extLst>
      <p:ext uri="{BB962C8B-B14F-4D97-AF65-F5344CB8AC3E}">
        <p14:creationId xmlns:p14="http://schemas.microsoft.com/office/powerpoint/2010/main" val="10445860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5C2C4AE-3863-4A27-90E5-B129364C1F24}" type="datetimeFigureOut">
              <a:rPr lang="en-US" smtClean="0"/>
              <a:t>9/19/2025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41BEBB8-6B2C-4B96-8937-56F7DC1F65D9}" type="slidenum">
              <a:rPr lang="en-US" smtClean="0"/>
              <a:t>‹#›</a:t>
            </a:fld>
            <a:endParaRPr lang="en-US"/>
          </a:p>
        </p:txBody>
      </p:sp>
    </p:spTree>
    <p:extLst>
      <p:ext uri="{BB962C8B-B14F-4D97-AF65-F5344CB8AC3E}">
        <p14:creationId xmlns:p14="http://schemas.microsoft.com/office/powerpoint/2010/main" val="26213734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5C2C4AE-3863-4A27-90E5-B129364C1F24}" type="datetimeFigureOut">
              <a:rPr lang="en-US" smtClean="0"/>
              <a:t>9/19/2025</a:t>
            </a:fld>
            <a:endParaRPr lang="en-US"/>
          </a:p>
        </p:txBody>
      </p:sp>
      <p:sp>
        <p:nvSpPr>
          <p:cNvPr id="5" name="Footer Placeholder 4"/>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41BEBB8-6B2C-4B96-8937-56F7DC1F65D9}" type="slidenum">
              <a:rPr lang="en-US" smtClean="0"/>
              <a:t>‹#›</a:t>
            </a:fld>
            <a:endParaRPr lang="en-US"/>
          </a:p>
        </p:txBody>
      </p:sp>
    </p:spTree>
    <p:extLst>
      <p:ext uri="{BB962C8B-B14F-4D97-AF65-F5344CB8AC3E}">
        <p14:creationId xmlns:p14="http://schemas.microsoft.com/office/powerpoint/2010/main" val="40345316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7.png"/><Relationship Id="rId7"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1.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4.png"/><Relationship Id="rId2" Type="http://schemas.openxmlformats.org/officeDocument/2006/relationships/image" Target="../media/image11.pn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6" Type="http://schemas.openxmlformats.org/officeDocument/2006/relationships/image" Target="../media/image1.png"/><Relationship Id="rId5" Type="http://schemas.openxmlformats.org/officeDocument/2006/relationships/image" Target="../media/image3.png"/><Relationship Id="rId4" Type="http://schemas.openxmlformats.org/officeDocument/2006/relationships/image" Target="../media/image17.png"/></Relationships>
</file>

<file path=ppt/slides/_rels/slide6.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3.png"/><Relationship Id="rId7" Type="http://schemas.openxmlformats.org/officeDocument/2006/relationships/image" Target="../media/image21.png"/><Relationship Id="rId2" Type="http://schemas.openxmlformats.org/officeDocument/2006/relationships/image" Target="../media/image18.png"/><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png"/><Relationship Id="rId9" Type="http://schemas.openxmlformats.org/officeDocument/2006/relationships/image" Target="../media/image23.svg"/></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7.jpe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32.png"/><Relationship Id="rId4" Type="http://schemas.openxmlformats.org/officeDocument/2006/relationships/hyperlink" Target="https://freepngimg.com/png/36977-gold-star-sticker-file"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10.png"/><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C71C54B-538D-4996-8DD1-3FEA1E03C460}"/>
              </a:ext>
            </a:extLst>
          </p:cNvPr>
          <p:cNvSpPr/>
          <p:nvPr/>
        </p:nvSpPr>
        <p:spPr>
          <a:xfrm>
            <a:off x="1" y="0"/>
            <a:ext cx="4074850" cy="6858000"/>
          </a:xfrm>
          <a:prstGeom prst="rect">
            <a:avLst/>
          </a:prstGeom>
          <a:gradFill flip="none" rotWithShape="1">
            <a:gsLst>
              <a:gs pos="0">
                <a:srgbClr val="009999">
                  <a:shade val="30000"/>
                  <a:satMod val="115000"/>
                </a:srgbClr>
              </a:gs>
              <a:gs pos="50000">
                <a:srgbClr val="009999">
                  <a:shade val="67500"/>
                  <a:satMod val="115000"/>
                </a:srgbClr>
              </a:gs>
              <a:gs pos="100000">
                <a:srgbClr val="009999">
                  <a:shade val="100000"/>
                  <a:satMod val="115000"/>
                </a:srgbClr>
              </a:gs>
            </a:gsLst>
            <a:lin ang="2700000" scaled="1"/>
            <a:tileRect/>
          </a:gradFill>
          <a:ln>
            <a:solidFill>
              <a:srgbClr val="0099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a:extLst>
              <a:ext uri="{FF2B5EF4-FFF2-40B4-BE49-F238E27FC236}">
                <a16:creationId xmlns:a16="http://schemas.microsoft.com/office/drawing/2014/main" id="{B5F3E524-7DD2-4EFD-8E5E-7DC1D6F05AD2}"/>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7057748" y="193238"/>
            <a:ext cx="1935332" cy="1964036"/>
          </a:xfrm>
          <a:prstGeom prst="rect">
            <a:avLst/>
          </a:prstGeom>
          <a:noFill/>
        </p:spPr>
      </p:pic>
      <p:pic>
        <p:nvPicPr>
          <p:cNvPr id="7" name="Picture 6">
            <a:extLst>
              <a:ext uri="{FF2B5EF4-FFF2-40B4-BE49-F238E27FC236}">
                <a16:creationId xmlns:a16="http://schemas.microsoft.com/office/drawing/2014/main" id="{2DEEEB44-7CA7-4D88-9C40-E775476F9251}"/>
              </a:ext>
            </a:extLst>
          </p:cNvPr>
          <p:cNvPicPr>
            <a:picLocks noChangeAspect="1"/>
          </p:cNvPicPr>
          <p:nvPr/>
        </p:nvPicPr>
        <p:blipFill>
          <a:blip r:embed="rId3"/>
          <a:stretch>
            <a:fillRect/>
          </a:stretch>
        </p:blipFill>
        <p:spPr>
          <a:xfrm>
            <a:off x="338832" y="431916"/>
            <a:ext cx="3397187" cy="253740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9" name="Picture 8">
            <a:extLst>
              <a:ext uri="{FF2B5EF4-FFF2-40B4-BE49-F238E27FC236}">
                <a16:creationId xmlns:a16="http://schemas.microsoft.com/office/drawing/2014/main" id="{9F2796D9-E904-4A07-9367-95817DD4646F}"/>
              </a:ext>
            </a:extLst>
          </p:cNvPr>
          <p:cNvPicPr>
            <a:picLocks noChangeAspect="1"/>
          </p:cNvPicPr>
          <p:nvPr/>
        </p:nvPicPr>
        <p:blipFill rotWithShape="1">
          <a:blip r:embed="rId4">
            <a:extLst>
              <a:ext uri="{28A0092B-C50C-407E-A947-70E740481C1C}">
                <a14:useLocalDpi xmlns:a14="http://schemas.microsoft.com/office/drawing/2010/main" val="0"/>
              </a:ext>
            </a:extLst>
          </a:blip>
          <a:srcRect t="-687" b="6351"/>
          <a:stretch/>
        </p:blipFill>
        <p:spPr>
          <a:xfrm rot="10800000">
            <a:off x="9032868" y="0"/>
            <a:ext cx="3159132" cy="2402541"/>
          </a:xfrm>
          <a:prstGeom prst="rect">
            <a:avLst/>
          </a:prstGeom>
        </p:spPr>
      </p:pic>
      <p:sp>
        <p:nvSpPr>
          <p:cNvPr id="11" name="TextBox 10">
            <a:extLst>
              <a:ext uri="{FF2B5EF4-FFF2-40B4-BE49-F238E27FC236}">
                <a16:creationId xmlns:a16="http://schemas.microsoft.com/office/drawing/2014/main" id="{11B65CBA-0D42-48FC-957A-06B3453303B9}"/>
              </a:ext>
            </a:extLst>
          </p:cNvPr>
          <p:cNvSpPr txBox="1"/>
          <p:nvPr/>
        </p:nvSpPr>
        <p:spPr>
          <a:xfrm>
            <a:off x="4707189" y="2962048"/>
            <a:ext cx="6942650" cy="2862322"/>
          </a:xfrm>
          <a:prstGeom prst="rect">
            <a:avLst/>
          </a:prstGeom>
          <a:noFill/>
        </p:spPr>
        <p:txBody>
          <a:bodyPr wrap="square" rtlCol="0">
            <a:spAutoFit/>
          </a:bodyPr>
          <a:lstStyle/>
          <a:p>
            <a:pPr algn="ctr"/>
            <a:r>
              <a:rPr lang="en-US" sz="6000" dirty="0">
                <a:latin typeface="Mountains of Christmas" panose="030005000506000A0004" pitchFamily="66" charset="0"/>
              </a:rPr>
              <a:t>Welcome to</a:t>
            </a:r>
          </a:p>
          <a:p>
            <a:pPr algn="ctr"/>
            <a:r>
              <a:rPr lang="en-US" sz="6000" dirty="0">
                <a:latin typeface="Mountains of Christmas" panose="030005000506000A0004" pitchFamily="66" charset="0"/>
              </a:rPr>
              <a:t>Year 6</a:t>
            </a:r>
          </a:p>
          <a:p>
            <a:pPr algn="ctr"/>
            <a:r>
              <a:rPr lang="en-US" sz="6000" dirty="0">
                <a:latin typeface="Mountains of Christmas" panose="030005000506000A0004" pitchFamily="66" charset="0"/>
              </a:rPr>
              <a:t>Inspire Workshop</a:t>
            </a:r>
            <a:endParaRPr lang="en-US" sz="4400" dirty="0">
              <a:latin typeface="Abadi Extra Light" panose="020B0204020104020204" pitchFamily="34" charset="0"/>
            </a:endParaRPr>
          </a:p>
        </p:txBody>
      </p:sp>
      <p:pic>
        <p:nvPicPr>
          <p:cNvPr id="13" name="Picture 12">
            <a:extLst>
              <a:ext uri="{FF2B5EF4-FFF2-40B4-BE49-F238E27FC236}">
                <a16:creationId xmlns:a16="http://schemas.microsoft.com/office/drawing/2014/main" id="{D479D9BA-A923-47F6-A23F-D6868B32C17E}"/>
              </a:ext>
            </a:extLst>
          </p:cNvPr>
          <p:cNvPicPr>
            <a:picLocks noChangeAspect="1"/>
          </p:cNvPicPr>
          <p:nvPr/>
        </p:nvPicPr>
        <p:blipFill>
          <a:blip r:embed="rId5"/>
          <a:stretch>
            <a:fillRect/>
          </a:stretch>
        </p:blipFill>
        <p:spPr>
          <a:xfrm>
            <a:off x="542161" y="3526958"/>
            <a:ext cx="2842722" cy="2899126"/>
          </a:xfrm>
          <a:prstGeom prst="rect">
            <a:avLst/>
          </a:prstGeom>
        </p:spPr>
      </p:pic>
    </p:spTree>
    <p:extLst>
      <p:ext uri="{BB962C8B-B14F-4D97-AF65-F5344CB8AC3E}">
        <p14:creationId xmlns:p14="http://schemas.microsoft.com/office/powerpoint/2010/main" val="38958677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5920275-0EDD-401D-AAC1-D9CECE39555F}"/>
              </a:ext>
            </a:extLst>
          </p:cNvPr>
          <p:cNvSpPr/>
          <p:nvPr/>
        </p:nvSpPr>
        <p:spPr>
          <a:xfrm>
            <a:off x="0" y="0"/>
            <a:ext cx="12191999" cy="6858000"/>
          </a:xfrm>
          <a:prstGeom prst="rect">
            <a:avLst/>
          </a:prstGeom>
          <a:gradFill flip="none" rotWithShape="1">
            <a:gsLst>
              <a:gs pos="0">
                <a:srgbClr val="009999">
                  <a:shade val="30000"/>
                  <a:satMod val="115000"/>
                </a:srgbClr>
              </a:gs>
              <a:gs pos="50000">
                <a:srgbClr val="009999">
                  <a:shade val="67500"/>
                  <a:satMod val="115000"/>
                </a:srgbClr>
              </a:gs>
              <a:gs pos="100000">
                <a:srgbClr val="009999">
                  <a:shade val="100000"/>
                  <a:satMod val="115000"/>
                </a:srgbClr>
              </a:gs>
            </a:gsLst>
            <a:lin ang="2700000" scaled="1"/>
            <a:tileRect/>
          </a:gradFill>
          <a:ln>
            <a:solidFill>
              <a:srgbClr val="0099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B78DA575-474A-4119-8C98-5640FDF75E45}"/>
              </a:ext>
            </a:extLst>
          </p:cNvPr>
          <p:cNvSpPr/>
          <p:nvPr/>
        </p:nvSpPr>
        <p:spPr>
          <a:xfrm>
            <a:off x="426129" y="1775534"/>
            <a:ext cx="11292396" cy="481169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3200" dirty="0">
              <a:solidFill>
                <a:schemeClr val="tx1"/>
              </a:solidFill>
              <a:latin typeface="Abadi Extra Light" panose="020B0204020104020204" pitchFamily="34" charset="0"/>
            </a:endParaRPr>
          </a:p>
        </p:txBody>
      </p:sp>
      <p:sp>
        <p:nvSpPr>
          <p:cNvPr id="8" name="Rectangle 7">
            <a:extLst>
              <a:ext uri="{FF2B5EF4-FFF2-40B4-BE49-F238E27FC236}">
                <a16:creationId xmlns:a16="http://schemas.microsoft.com/office/drawing/2014/main" id="{1F52CE9A-C4C5-4A77-B2B5-FC0EB20B206F}"/>
              </a:ext>
            </a:extLst>
          </p:cNvPr>
          <p:cNvSpPr/>
          <p:nvPr/>
        </p:nvSpPr>
        <p:spPr>
          <a:xfrm>
            <a:off x="426129" y="270769"/>
            <a:ext cx="11292396" cy="123399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TextBox 12">
            <a:extLst>
              <a:ext uri="{FF2B5EF4-FFF2-40B4-BE49-F238E27FC236}">
                <a16:creationId xmlns:a16="http://schemas.microsoft.com/office/drawing/2014/main" id="{2CA35D16-8628-432D-B4D8-5725BA168373}"/>
              </a:ext>
            </a:extLst>
          </p:cNvPr>
          <p:cNvSpPr txBox="1"/>
          <p:nvPr/>
        </p:nvSpPr>
        <p:spPr>
          <a:xfrm>
            <a:off x="769397" y="2038788"/>
            <a:ext cx="11067496" cy="3323987"/>
          </a:xfrm>
          <a:prstGeom prst="rect">
            <a:avLst/>
          </a:prstGeom>
          <a:noFill/>
        </p:spPr>
        <p:txBody>
          <a:bodyPr wrap="square" rtlCol="0">
            <a:spAutoFit/>
          </a:bodyPr>
          <a:lstStyle/>
          <a:p>
            <a:endParaRPr lang="en-GB" dirty="0">
              <a:latin typeface="Abadi Extra Light" panose="020B0204020104020204" pitchFamily="34" charset="0"/>
            </a:endParaRPr>
          </a:p>
          <a:p>
            <a:r>
              <a:rPr lang="en-US" sz="3600" i="1" dirty="0">
                <a:latin typeface="Abadi Extra Light" panose="020B0204020104020204" pitchFamily="34" charset="0"/>
              </a:rPr>
              <a:t>"To equip and empower everyone so that they can make a positive contribution to society and be the best version of themselves."</a:t>
            </a:r>
            <a:endParaRPr lang="en-US" sz="3600" dirty="0">
              <a:latin typeface="Abadi Extra Light" panose="020B0204020104020204" pitchFamily="34" charset="0"/>
            </a:endParaRPr>
          </a:p>
          <a:p>
            <a:endParaRPr lang="en-GB" dirty="0">
              <a:latin typeface="Abadi Extra Light" panose="020B0204020104020204" pitchFamily="34" charset="0"/>
            </a:endParaRPr>
          </a:p>
          <a:p>
            <a:endParaRPr lang="en-GB" dirty="0">
              <a:latin typeface="Abadi Extra Light" panose="020B0204020104020204" pitchFamily="34" charset="0"/>
            </a:endParaRPr>
          </a:p>
          <a:p>
            <a:r>
              <a:rPr lang="en-GB" sz="2400" dirty="0">
                <a:latin typeface="Abadi Extra Light" panose="020B0204020104020204" pitchFamily="34" charset="0"/>
              </a:rPr>
              <a:t>We believe working in partnership with you, will achieve the very best outcomes for your children.</a:t>
            </a:r>
            <a:endParaRPr lang="en-US" sz="2400" dirty="0"/>
          </a:p>
        </p:txBody>
      </p:sp>
      <p:pic>
        <p:nvPicPr>
          <p:cNvPr id="2" name="Picture 1">
            <a:extLst>
              <a:ext uri="{FF2B5EF4-FFF2-40B4-BE49-F238E27FC236}">
                <a16:creationId xmlns:a16="http://schemas.microsoft.com/office/drawing/2014/main" id="{CFBBB8DF-15D3-4101-9305-1C5B3F2523A4}"/>
              </a:ext>
            </a:extLst>
          </p:cNvPr>
          <p:cNvPicPr>
            <a:picLocks noChangeAspect="1"/>
          </p:cNvPicPr>
          <p:nvPr/>
        </p:nvPicPr>
        <p:blipFill>
          <a:blip r:embed="rId2"/>
          <a:stretch>
            <a:fillRect/>
          </a:stretch>
        </p:blipFill>
        <p:spPr>
          <a:xfrm>
            <a:off x="3661304" y="5565299"/>
            <a:ext cx="4153260" cy="662997"/>
          </a:xfrm>
          <a:prstGeom prst="rect">
            <a:avLst/>
          </a:prstGeom>
        </p:spPr>
      </p:pic>
      <p:pic>
        <p:nvPicPr>
          <p:cNvPr id="12" name="Picture 11">
            <a:extLst>
              <a:ext uri="{FF2B5EF4-FFF2-40B4-BE49-F238E27FC236}">
                <a16:creationId xmlns:a16="http://schemas.microsoft.com/office/drawing/2014/main" id="{BBC7F874-7682-45FE-B721-D70492F83F2E}"/>
              </a:ext>
            </a:extLst>
          </p:cNvPr>
          <p:cNvPicPr>
            <a:picLocks noChangeAspect="1"/>
          </p:cNvPicPr>
          <p:nvPr/>
        </p:nvPicPr>
        <p:blipFill rotWithShape="1">
          <a:blip r:embed="rId3">
            <a:extLst>
              <a:ext uri="{28A0092B-C50C-407E-A947-70E740481C1C}">
                <a14:useLocalDpi xmlns:a14="http://schemas.microsoft.com/office/drawing/2010/main" val="0"/>
              </a:ext>
            </a:extLst>
          </a:blip>
          <a:srcRect t="-687" b="6351"/>
          <a:stretch/>
        </p:blipFill>
        <p:spPr>
          <a:xfrm rot="10800000">
            <a:off x="6705600" y="266971"/>
            <a:ext cx="1470212" cy="1118106"/>
          </a:xfrm>
          <a:prstGeom prst="rect">
            <a:avLst/>
          </a:prstGeom>
        </p:spPr>
      </p:pic>
      <p:sp>
        <p:nvSpPr>
          <p:cNvPr id="14" name="Oval 13">
            <a:extLst>
              <a:ext uri="{FF2B5EF4-FFF2-40B4-BE49-F238E27FC236}">
                <a16:creationId xmlns:a16="http://schemas.microsoft.com/office/drawing/2014/main" id="{01522CBA-ED44-42B4-8E4E-107F1AE7AD1F}"/>
              </a:ext>
            </a:extLst>
          </p:cNvPr>
          <p:cNvSpPr/>
          <p:nvPr/>
        </p:nvSpPr>
        <p:spPr>
          <a:xfrm>
            <a:off x="-429371" y="-233081"/>
            <a:ext cx="2166760" cy="2008615"/>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5" name="Picture 14">
            <a:extLst>
              <a:ext uri="{FF2B5EF4-FFF2-40B4-BE49-F238E27FC236}">
                <a16:creationId xmlns:a16="http://schemas.microsoft.com/office/drawing/2014/main" id="{C67FD751-1573-4582-846C-421157A9EC56}"/>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92583" y="35600"/>
            <a:ext cx="1414335" cy="1471252"/>
          </a:xfrm>
          <a:prstGeom prst="rect">
            <a:avLst/>
          </a:prstGeom>
          <a:noFill/>
        </p:spPr>
      </p:pic>
      <p:sp>
        <p:nvSpPr>
          <p:cNvPr id="16" name="TextBox 15">
            <a:extLst>
              <a:ext uri="{FF2B5EF4-FFF2-40B4-BE49-F238E27FC236}">
                <a16:creationId xmlns:a16="http://schemas.microsoft.com/office/drawing/2014/main" id="{9F9E41CA-2B0B-4BEB-9B71-7DAC940BB070}"/>
              </a:ext>
            </a:extLst>
          </p:cNvPr>
          <p:cNvSpPr txBox="1"/>
          <p:nvPr/>
        </p:nvSpPr>
        <p:spPr>
          <a:xfrm>
            <a:off x="2541974" y="485988"/>
            <a:ext cx="6391921" cy="769441"/>
          </a:xfrm>
          <a:prstGeom prst="rect">
            <a:avLst/>
          </a:prstGeom>
          <a:noFill/>
        </p:spPr>
        <p:txBody>
          <a:bodyPr wrap="square" rtlCol="0">
            <a:spAutoFit/>
          </a:bodyPr>
          <a:lstStyle/>
          <a:p>
            <a:pPr algn="ctr"/>
            <a:r>
              <a:rPr lang="en-US" sz="4400" dirty="0">
                <a:latin typeface="Mountains of Christmas" panose="030005000506000A0004" pitchFamily="66" charset="0"/>
              </a:rPr>
              <a:t>Our School Vision</a:t>
            </a:r>
          </a:p>
        </p:txBody>
      </p:sp>
    </p:spTree>
    <p:extLst>
      <p:ext uri="{BB962C8B-B14F-4D97-AF65-F5344CB8AC3E}">
        <p14:creationId xmlns:p14="http://schemas.microsoft.com/office/powerpoint/2010/main" val="20208772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5920275-0EDD-401D-AAC1-D9CECE39555F}"/>
              </a:ext>
            </a:extLst>
          </p:cNvPr>
          <p:cNvSpPr/>
          <p:nvPr/>
        </p:nvSpPr>
        <p:spPr>
          <a:xfrm>
            <a:off x="0" y="0"/>
            <a:ext cx="12191999" cy="6858000"/>
          </a:xfrm>
          <a:prstGeom prst="rect">
            <a:avLst/>
          </a:prstGeom>
          <a:gradFill flip="none" rotWithShape="1">
            <a:gsLst>
              <a:gs pos="0">
                <a:srgbClr val="009999">
                  <a:shade val="30000"/>
                  <a:satMod val="115000"/>
                </a:srgbClr>
              </a:gs>
              <a:gs pos="50000">
                <a:srgbClr val="009999">
                  <a:shade val="67500"/>
                  <a:satMod val="115000"/>
                </a:srgbClr>
              </a:gs>
              <a:gs pos="100000">
                <a:srgbClr val="009999">
                  <a:shade val="100000"/>
                  <a:satMod val="115000"/>
                </a:srgbClr>
              </a:gs>
            </a:gsLst>
            <a:lin ang="2700000" scaled="1"/>
            <a:tileRect/>
          </a:gradFill>
          <a:ln>
            <a:solidFill>
              <a:srgbClr val="0099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B78DA575-474A-4119-8C98-5640FDF75E45}"/>
              </a:ext>
            </a:extLst>
          </p:cNvPr>
          <p:cNvSpPr/>
          <p:nvPr/>
        </p:nvSpPr>
        <p:spPr>
          <a:xfrm>
            <a:off x="426129" y="1775534"/>
            <a:ext cx="11292396" cy="481169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1F52CE9A-C4C5-4A77-B2B5-FC0EB20B206F}"/>
              </a:ext>
            </a:extLst>
          </p:cNvPr>
          <p:cNvSpPr/>
          <p:nvPr/>
        </p:nvSpPr>
        <p:spPr>
          <a:xfrm>
            <a:off x="426129" y="270769"/>
            <a:ext cx="11292396" cy="123399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TextBox 12">
            <a:extLst>
              <a:ext uri="{FF2B5EF4-FFF2-40B4-BE49-F238E27FC236}">
                <a16:creationId xmlns:a16="http://schemas.microsoft.com/office/drawing/2014/main" id="{E0FDE972-8921-45C3-BB77-3A5C530029CC}"/>
              </a:ext>
            </a:extLst>
          </p:cNvPr>
          <p:cNvSpPr txBox="1"/>
          <p:nvPr/>
        </p:nvSpPr>
        <p:spPr>
          <a:xfrm>
            <a:off x="645459" y="1775534"/>
            <a:ext cx="10730753" cy="4801314"/>
          </a:xfrm>
          <a:prstGeom prst="rect">
            <a:avLst/>
          </a:prstGeom>
          <a:noFill/>
        </p:spPr>
        <p:txBody>
          <a:bodyPr wrap="square" rtlCol="0">
            <a:spAutoFit/>
          </a:bodyPr>
          <a:lstStyle/>
          <a:p>
            <a:pPr algn="ctr"/>
            <a:endParaRPr lang="en-GB" dirty="0">
              <a:latin typeface="+mj-lt"/>
            </a:endParaRPr>
          </a:p>
          <a:p>
            <a:endParaRPr lang="en-GB" sz="2400" dirty="0">
              <a:latin typeface="+mj-lt"/>
            </a:endParaRPr>
          </a:p>
          <a:p>
            <a:endParaRPr lang="en-GB" sz="2400" dirty="0">
              <a:latin typeface="+mj-lt"/>
            </a:endParaRPr>
          </a:p>
          <a:p>
            <a:endParaRPr lang="en-GB" sz="2400" dirty="0">
              <a:latin typeface="+mj-lt"/>
            </a:endParaRPr>
          </a:p>
          <a:p>
            <a:endParaRPr lang="en-GB" sz="2400" dirty="0">
              <a:latin typeface="+mj-lt"/>
            </a:endParaRPr>
          </a:p>
          <a:p>
            <a:r>
              <a:rPr lang="en-GB" dirty="0">
                <a:latin typeface="Abadi Extra Light" panose="020B0204020104020204" pitchFamily="34" charset="0"/>
              </a:rPr>
              <a:t>Children are encouraged to care for each other, their belongings, and the learning environment, instilling responsibility and respect. When challenging behaviour occurs, staff address it directly, explaining consequences and guiding children towards positive choices.</a:t>
            </a:r>
          </a:p>
          <a:p>
            <a:r>
              <a:rPr lang="en-GB" dirty="0">
                <a:latin typeface="Abadi Extra Light" panose="020B0204020104020204" pitchFamily="34" charset="0"/>
              </a:rPr>
              <a:t> </a:t>
            </a:r>
          </a:p>
          <a:p>
            <a:r>
              <a:rPr lang="en-GB" sz="2400" dirty="0">
                <a:latin typeface="Abadi Extra Light" panose="020B0204020104020204" pitchFamily="34" charset="0"/>
              </a:rPr>
              <a:t>At Windy Arbor, we embed our smart rules to:</a:t>
            </a:r>
          </a:p>
          <a:p>
            <a:pPr fontAlgn="t"/>
            <a:r>
              <a:rPr lang="en-GB" dirty="0">
                <a:latin typeface="Abadi Extra Light" panose="020B0204020104020204" pitchFamily="34" charset="0"/>
              </a:rPr>
              <a:t>-  maintain levels of good behaviour.</a:t>
            </a:r>
          </a:p>
          <a:p>
            <a:pPr fontAlgn="t"/>
            <a:r>
              <a:rPr lang="en-GB" dirty="0">
                <a:latin typeface="Abadi Extra Light" panose="020B0204020104020204" pitchFamily="34" charset="0"/>
              </a:rPr>
              <a:t>- provide a consistent approach in rewarding good behaviour.</a:t>
            </a:r>
          </a:p>
          <a:p>
            <a:pPr fontAlgn="t"/>
            <a:r>
              <a:rPr lang="en-GB" dirty="0">
                <a:latin typeface="Abadi Extra Light" panose="020B0204020104020204" pitchFamily="34" charset="0"/>
              </a:rPr>
              <a:t>-  provide a consistent approach in responding to unacceptable behaviour.</a:t>
            </a:r>
          </a:p>
          <a:p>
            <a:pPr fontAlgn="t"/>
            <a:r>
              <a:rPr lang="en-GB" dirty="0">
                <a:latin typeface="Abadi Extra Light" panose="020B0204020104020204" pitchFamily="34" charset="0"/>
              </a:rPr>
              <a:t>- ensure that behaviour does not prevent learning or affect a pupil's potential.</a:t>
            </a:r>
          </a:p>
          <a:p>
            <a:endParaRPr lang="en-US" sz="2400" dirty="0"/>
          </a:p>
        </p:txBody>
      </p:sp>
      <p:pic>
        <p:nvPicPr>
          <p:cNvPr id="14" name="Picture 13">
            <a:extLst>
              <a:ext uri="{FF2B5EF4-FFF2-40B4-BE49-F238E27FC236}">
                <a16:creationId xmlns:a16="http://schemas.microsoft.com/office/drawing/2014/main" id="{E55CEB93-ACDD-4A58-A858-CDC5082FC716}"/>
              </a:ext>
            </a:extLst>
          </p:cNvPr>
          <p:cNvPicPr>
            <a:picLocks noChangeAspect="1"/>
          </p:cNvPicPr>
          <p:nvPr/>
        </p:nvPicPr>
        <p:blipFill>
          <a:blip r:embed="rId2"/>
          <a:stretch>
            <a:fillRect/>
          </a:stretch>
        </p:blipFill>
        <p:spPr>
          <a:xfrm>
            <a:off x="1862054" y="1909207"/>
            <a:ext cx="8026097" cy="1519793"/>
          </a:xfrm>
          <a:prstGeom prst="rect">
            <a:avLst/>
          </a:prstGeom>
        </p:spPr>
      </p:pic>
      <p:pic>
        <p:nvPicPr>
          <p:cNvPr id="2" name="Picture 1">
            <a:extLst>
              <a:ext uri="{FF2B5EF4-FFF2-40B4-BE49-F238E27FC236}">
                <a16:creationId xmlns:a16="http://schemas.microsoft.com/office/drawing/2014/main" id="{C7BE1534-27D5-4CC4-ADB6-3590A323723E}"/>
              </a:ext>
            </a:extLst>
          </p:cNvPr>
          <p:cNvPicPr>
            <a:picLocks noChangeAspect="1"/>
          </p:cNvPicPr>
          <p:nvPr/>
        </p:nvPicPr>
        <p:blipFill>
          <a:blip r:embed="rId3"/>
          <a:stretch>
            <a:fillRect/>
          </a:stretch>
        </p:blipFill>
        <p:spPr>
          <a:xfrm>
            <a:off x="7713077" y="4944276"/>
            <a:ext cx="3596952" cy="1303133"/>
          </a:xfrm>
          <a:prstGeom prst="rect">
            <a:avLst/>
          </a:prstGeom>
        </p:spPr>
      </p:pic>
      <p:pic>
        <p:nvPicPr>
          <p:cNvPr id="15" name="Picture 14">
            <a:extLst>
              <a:ext uri="{FF2B5EF4-FFF2-40B4-BE49-F238E27FC236}">
                <a16:creationId xmlns:a16="http://schemas.microsoft.com/office/drawing/2014/main" id="{3A16767E-08AF-49C2-B15D-A35610223199}"/>
              </a:ext>
            </a:extLst>
          </p:cNvPr>
          <p:cNvPicPr>
            <a:picLocks noChangeAspect="1"/>
          </p:cNvPicPr>
          <p:nvPr/>
        </p:nvPicPr>
        <p:blipFill rotWithShape="1">
          <a:blip r:embed="rId4">
            <a:extLst>
              <a:ext uri="{28A0092B-C50C-407E-A947-70E740481C1C}">
                <a14:useLocalDpi xmlns:a14="http://schemas.microsoft.com/office/drawing/2010/main" val="0"/>
              </a:ext>
            </a:extLst>
          </a:blip>
          <a:srcRect t="-687" b="6351"/>
          <a:stretch/>
        </p:blipFill>
        <p:spPr>
          <a:xfrm rot="10800000">
            <a:off x="6705600" y="266971"/>
            <a:ext cx="1470212" cy="1118106"/>
          </a:xfrm>
          <a:prstGeom prst="rect">
            <a:avLst/>
          </a:prstGeom>
        </p:spPr>
      </p:pic>
      <p:sp>
        <p:nvSpPr>
          <p:cNvPr id="16" name="Oval 15">
            <a:extLst>
              <a:ext uri="{FF2B5EF4-FFF2-40B4-BE49-F238E27FC236}">
                <a16:creationId xmlns:a16="http://schemas.microsoft.com/office/drawing/2014/main" id="{7489172B-FDC9-4BA6-A4A0-42875CBEB2C0}"/>
              </a:ext>
            </a:extLst>
          </p:cNvPr>
          <p:cNvSpPr/>
          <p:nvPr/>
        </p:nvSpPr>
        <p:spPr>
          <a:xfrm>
            <a:off x="-429371" y="-233081"/>
            <a:ext cx="2166760" cy="2008615"/>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7" name="Picture 16">
            <a:extLst>
              <a:ext uri="{FF2B5EF4-FFF2-40B4-BE49-F238E27FC236}">
                <a16:creationId xmlns:a16="http://schemas.microsoft.com/office/drawing/2014/main" id="{610902C1-689A-405B-BD04-0212E81D853C}"/>
              </a:ext>
            </a:extLst>
          </p:cNvPr>
          <p:cNvPicPr/>
          <p:nvPr/>
        </p:nvPicPr>
        <p:blipFill>
          <a:blip r:embed="rId5">
            <a:extLst>
              <a:ext uri="{28A0092B-C50C-407E-A947-70E740481C1C}">
                <a14:useLocalDpi xmlns:a14="http://schemas.microsoft.com/office/drawing/2010/main" val="0"/>
              </a:ext>
            </a:extLst>
          </a:blip>
          <a:srcRect/>
          <a:stretch>
            <a:fillRect/>
          </a:stretch>
        </p:blipFill>
        <p:spPr bwMode="auto">
          <a:xfrm>
            <a:off x="-92583" y="35600"/>
            <a:ext cx="1414335" cy="1471252"/>
          </a:xfrm>
          <a:prstGeom prst="rect">
            <a:avLst/>
          </a:prstGeom>
          <a:noFill/>
        </p:spPr>
      </p:pic>
      <p:sp>
        <p:nvSpPr>
          <p:cNvPr id="18" name="TextBox 17">
            <a:extLst>
              <a:ext uri="{FF2B5EF4-FFF2-40B4-BE49-F238E27FC236}">
                <a16:creationId xmlns:a16="http://schemas.microsoft.com/office/drawing/2014/main" id="{85A7525A-5DB9-4A3C-AB66-E3E05F21A130}"/>
              </a:ext>
            </a:extLst>
          </p:cNvPr>
          <p:cNvSpPr txBox="1"/>
          <p:nvPr/>
        </p:nvSpPr>
        <p:spPr>
          <a:xfrm>
            <a:off x="426128" y="485988"/>
            <a:ext cx="11292396" cy="769441"/>
          </a:xfrm>
          <a:prstGeom prst="rect">
            <a:avLst/>
          </a:prstGeom>
          <a:noFill/>
        </p:spPr>
        <p:txBody>
          <a:bodyPr wrap="square" rtlCol="0">
            <a:spAutoFit/>
          </a:bodyPr>
          <a:lstStyle/>
          <a:p>
            <a:pPr algn="ctr"/>
            <a:r>
              <a:rPr lang="en-US" sz="4400" dirty="0">
                <a:latin typeface="Mountains of Christmas" panose="030005000506000A0004" pitchFamily="66" charset="0"/>
              </a:rPr>
              <a:t>SMART Rules &amp; Behaviour Expectations</a:t>
            </a:r>
          </a:p>
        </p:txBody>
      </p:sp>
      <p:pic>
        <p:nvPicPr>
          <p:cNvPr id="19" name="Picture 18">
            <a:extLst>
              <a:ext uri="{FF2B5EF4-FFF2-40B4-BE49-F238E27FC236}">
                <a16:creationId xmlns:a16="http://schemas.microsoft.com/office/drawing/2014/main" id="{C0098EB4-E5BE-4492-8671-16E99FB72F92}"/>
              </a:ext>
            </a:extLst>
          </p:cNvPr>
          <p:cNvPicPr>
            <a:picLocks noChangeAspect="1"/>
          </p:cNvPicPr>
          <p:nvPr/>
        </p:nvPicPr>
        <p:blipFill rotWithShape="1">
          <a:blip r:embed="rId6"/>
          <a:srcRect t="62802" r="9234"/>
          <a:stretch/>
        </p:blipFill>
        <p:spPr>
          <a:xfrm>
            <a:off x="10386120" y="6093883"/>
            <a:ext cx="492987" cy="428383"/>
          </a:xfrm>
          <a:prstGeom prst="rect">
            <a:avLst/>
          </a:prstGeom>
        </p:spPr>
      </p:pic>
      <p:pic>
        <p:nvPicPr>
          <p:cNvPr id="20" name="Picture 19">
            <a:extLst>
              <a:ext uri="{FF2B5EF4-FFF2-40B4-BE49-F238E27FC236}">
                <a16:creationId xmlns:a16="http://schemas.microsoft.com/office/drawing/2014/main" id="{194E09F7-E4BA-4102-B756-504DF98AB308}"/>
              </a:ext>
            </a:extLst>
          </p:cNvPr>
          <p:cNvPicPr>
            <a:picLocks noChangeAspect="1"/>
          </p:cNvPicPr>
          <p:nvPr/>
        </p:nvPicPr>
        <p:blipFill>
          <a:blip r:embed="rId7"/>
          <a:stretch>
            <a:fillRect/>
          </a:stretch>
        </p:blipFill>
        <p:spPr>
          <a:xfrm>
            <a:off x="10881630" y="4813404"/>
            <a:ext cx="624894" cy="624894"/>
          </a:xfrm>
          <a:prstGeom prst="rect">
            <a:avLst/>
          </a:prstGeom>
        </p:spPr>
      </p:pic>
      <p:pic>
        <p:nvPicPr>
          <p:cNvPr id="21" name="Picture 20">
            <a:extLst>
              <a:ext uri="{FF2B5EF4-FFF2-40B4-BE49-F238E27FC236}">
                <a16:creationId xmlns:a16="http://schemas.microsoft.com/office/drawing/2014/main" id="{F649D93B-31C4-44A4-A414-3EE8326CCDE8}"/>
              </a:ext>
            </a:extLst>
          </p:cNvPr>
          <p:cNvPicPr>
            <a:picLocks noChangeAspect="1"/>
          </p:cNvPicPr>
          <p:nvPr/>
        </p:nvPicPr>
        <p:blipFill>
          <a:blip r:embed="rId8"/>
          <a:stretch>
            <a:fillRect/>
          </a:stretch>
        </p:blipFill>
        <p:spPr>
          <a:xfrm>
            <a:off x="10847299" y="5985422"/>
            <a:ext cx="741661" cy="504097"/>
          </a:xfrm>
          <a:prstGeom prst="rect">
            <a:avLst/>
          </a:prstGeom>
        </p:spPr>
      </p:pic>
    </p:spTree>
    <p:extLst>
      <p:ext uri="{BB962C8B-B14F-4D97-AF65-F5344CB8AC3E}">
        <p14:creationId xmlns:p14="http://schemas.microsoft.com/office/powerpoint/2010/main" val="33197604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5920275-0EDD-401D-AAC1-D9CECE39555F}"/>
              </a:ext>
            </a:extLst>
          </p:cNvPr>
          <p:cNvSpPr/>
          <p:nvPr/>
        </p:nvSpPr>
        <p:spPr>
          <a:xfrm>
            <a:off x="0" y="0"/>
            <a:ext cx="12191999" cy="6858000"/>
          </a:xfrm>
          <a:prstGeom prst="rect">
            <a:avLst/>
          </a:prstGeom>
          <a:gradFill flip="none" rotWithShape="1">
            <a:gsLst>
              <a:gs pos="0">
                <a:srgbClr val="009999">
                  <a:shade val="30000"/>
                  <a:satMod val="115000"/>
                </a:srgbClr>
              </a:gs>
              <a:gs pos="50000">
                <a:srgbClr val="009999">
                  <a:shade val="67500"/>
                  <a:satMod val="115000"/>
                </a:srgbClr>
              </a:gs>
              <a:gs pos="100000">
                <a:srgbClr val="009999">
                  <a:shade val="100000"/>
                  <a:satMod val="115000"/>
                </a:srgbClr>
              </a:gs>
            </a:gsLst>
            <a:lin ang="2700000" scaled="1"/>
            <a:tileRect/>
          </a:gradFill>
          <a:ln>
            <a:solidFill>
              <a:srgbClr val="0099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B78DA575-474A-4119-8C98-5640FDF75E45}"/>
              </a:ext>
            </a:extLst>
          </p:cNvPr>
          <p:cNvSpPr/>
          <p:nvPr/>
        </p:nvSpPr>
        <p:spPr>
          <a:xfrm>
            <a:off x="402455" y="1778088"/>
            <a:ext cx="11292396" cy="481169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atin typeface="Abadi Extra Light" panose="020B0204020104020204" pitchFamily="34" charset="0"/>
              </a:rPr>
              <a:t>Turquoise polo shirt G</a:t>
            </a:r>
            <a:endParaRPr lang="en-US" dirty="0">
              <a:latin typeface="Abadi Extra Light" panose="020B0204020104020204" pitchFamily="34" charset="0"/>
            </a:endParaRPr>
          </a:p>
        </p:txBody>
      </p:sp>
      <p:sp>
        <p:nvSpPr>
          <p:cNvPr id="8" name="Rectangle 7">
            <a:extLst>
              <a:ext uri="{FF2B5EF4-FFF2-40B4-BE49-F238E27FC236}">
                <a16:creationId xmlns:a16="http://schemas.microsoft.com/office/drawing/2014/main" id="{1F52CE9A-C4C5-4A77-B2B5-FC0EB20B206F}"/>
              </a:ext>
            </a:extLst>
          </p:cNvPr>
          <p:cNvSpPr/>
          <p:nvPr/>
        </p:nvSpPr>
        <p:spPr>
          <a:xfrm>
            <a:off x="426129" y="270769"/>
            <a:ext cx="11292396" cy="123399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0ACFD806-4F31-4BA7-8864-D3FD1A58C77A}"/>
              </a:ext>
            </a:extLst>
          </p:cNvPr>
          <p:cNvSpPr txBox="1"/>
          <p:nvPr/>
        </p:nvSpPr>
        <p:spPr>
          <a:xfrm>
            <a:off x="2541974" y="485988"/>
            <a:ext cx="6391921" cy="769441"/>
          </a:xfrm>
          <a:prstGeom prst="rect">
            <a:avLst/>
          </a:prstGeom>
          <a:noFill/>
        </p:spPr>
        <p:txBody>
          <a:bodyPr wrap="square" rtlCol="0">
            <a:spAutoFit/>
          </a:bodyPr>
          <a:lstStyle/>
          <a:p>
            <a:pPr algn="ctr"/>
            <a:r>
              <a:rPr lang="en-US" sz="4400" dirty="0">
                <a:latin typeface="Mountains of Christmas" panose="030005000506000A0004" pitchFamily="66" charset="0"/>
              </a:rPr>
              <a:t>Uniform</a:t>
            </a:r>
            <a:r>
              <a:rPr lang="en-US" sz="4400" dirty="0">
                <a:latin typeface="Abadi Extra Light" panose="020B0204020104020204" pitchFamily="34" charset="0"/>
              </a:rPr>
              <a:t> </a:t>
            </a:r>
          </a:p>
        </p:txBody>
      </p:sp>
      <p:sp>
        <p:nvSpPr>
          <p:cNvPr id="2" name="TextBox 1">
            <a:extLst>
              <a:ext uri="{FF2B5EF4-FFF2-40B4-BE49-F238E27FC236}">
                <a16:creationId xmlns:a16="http://schemas.microsoft.com/office/drawing/2014/main" id="{427E2ABA-4067-41BC-8C5E-8A91594AF1E0}"/>
              </a:ext>
            </a:extLst>
          </p:cNvPr>
          <p:cNvSpPr txBox="1"/>
          <p:nvPr/>
        </p:nvSpPr>
        <p:spPr>
          <a:xfrm>
            <a:off x="426129" y="1737846"/>
            <a:ext cx="11245050" cy="461665"/>
          </a:xfrm>
          <a:prstGeom prst="rect">
            <a:avLst/>
          </a:prstGeom>
          <a:noFill/>
        </p:spPr>
        <p:txBody>
          <a:bodyPr wrap="square" rtlCol="0">
            <a:spAutoFit/>
          </a:bodyPr>
          <a:lstStyle/>
          <a:p>
            <a:pPr algn="ctr"/>
            <a:r>
              <a:rPr lang="en-GB" sz="2400" b="1" dirty="0">
                <a:latin typeface="Abadi Extra Light" panose="020B0204020104020204" pitchFamily="34" charset="0"/>
              </a:rPr>
              <a:t>All Children are expected </a:t>
            </a:r>
            <a:r>
              <a:rPr lang="en-GB" sz="2400" dirty="0">
                <a:latin typeface="Abadi Extra Light" panose="020B0204020104020204" pitchFamily="34" charset="0"/>
              </a:rPr>
              <a:t>to wear full school uniform, including our school P.E kit.  </a:t>
            </a:r>
          </a:p>
        </p:txBody>
      </p:sp>
      <p:pic>
        <p:nvPicPr>
          <p:cNvPr id="14" name="Picture 13">
            <a:extLst>
              <a:ext uri="{FF2B5EF4-FFF2-40B4-BE49-F238E27FC236}">
                <a16:creationId xmlns:a16="http://schemas.microsoft.com/office/drawing/2014/main" id="{6B6C6542-3494-4FDC-BE53-75774A376DC5}"/>
              </a:ext>
            </a:extLst>
          </p:cNvPr>
          <p:cNvPicPr>
            <a:picLocks noChangeAspect="1"/>
          </p:cNvPicPr>
          <p:nvPr/>
        </p:nvPicPr>
        <p:blipFill>
          <a:blip r:embed="rId2"/>
          <a:stretch>
            <a:fillRect/>
          </a:stretch>
        </p:blipFill>
        <p:spPr>
          <a:xfrm>
            <a:off x="3289331" y="4097105"/>
            <a:ext cx="1022283" cy="800101"/>
          </a:xfrm>
          <a:prstGeom prst="rect">
            <a:avLst/>
          </a:prstGeom>
        </p:spPr>
      </p:pic>
      <p:pic>
        <p:nvPicPr>
          <p:cNvPr id="17" name="Picture 16">
            <a:extLst>
              <a:ext uri="{FF2B5EF4-FFF2-40B4-BE49-F238E27FC236}">
                <a16:creationId xmlns:a16="http://schemas.microsoft.com/office/drawing/2014/main" id="{C7D3F3CD-0EB1-405E-BD11-06ACBA06EC60}"/>
              </a:ext>
            </a:extLst>
          </p:cNvPr>
          <p:cNvPicPr>
            <a:picLocks noChangeAspect="1"/>
          </p:cNvPicPr>
          <p:nvPr/>
        </p:nvPicPr>
        <p:blipFill>
          <a:blip r:embed="rId3"/>
          <a:stretch>
            <a:fillRect/>
          </a:stretch>
        </p:blipFill>
        <p:spPr>
          <a:xfrm>
            <a:off x="7162851" y="2961865"/>
            <a:ext cx="1680763" cy="166539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6" name="Picture 15">
            <a:extLst>
              <a:ext uri="{FF2B5EF4-FFF2-40B4-BE49-F238E27FC236}">
                <a16:creationId xmlns:a16="http://schemas.microsoft.com/office/drawing/2014/main" id="{7C883D46-DEEB-4557-8460-49E0363B1CFC}"/>
              </a:ext>
            </a:extLst>
          </p:cNvPr>
          <p:cNvPicPr>
            <a:picLocks noChangeAspect="1"/>
          </p:cNvPicPr>
          <p:nvPr/>
        </p:nvPicPr>
        <p:blipFill rotWithShape="1">
          <a:blip r:embed="rId4">
            <a:extLst>
              <a:ext uri="{28A0092B-C50C-407E-A947-70E740481C1C}">
                <a14:useLocalDpi xmlns:a14="http://schemas.microsoft.com/office/drawing/2010/main" val="0"/>
              </a:ext>
            </a:extLst>
          </a:blip>
          <a:srcRect t="-687" b="6351"/>
          <a:stretch/>
        </p:blipFill>
        <p:spPr>
          <a:xfrm rot="10800000">
            <a:off x="6705600" y="266971"/>
            <a:ext cx="1470212" cy="1118106"/>
          </a:xfrm>
          <a:prstGeom prst="rect">
            <a:avLst/>
          </a:prstGeom>
        </p:spPr>
      </p:pic>
      <p:sp>
        <p:nvSpPr>
          <p:cNvPr id="19" name="Oval 18">
            <a:extLst>
              <a:ext uri="{FF2B5EF4-FFF2-40B4-BE49-F238E27FC236}">
                <a16:creationId xmlns:a16="http://schemas.microsoft.com/office/drawing/2014/main" id="{17AC1698-8133-4CB7-85CA-813474C72996}"/>
              </a:ext>
            </a:extLst>
          </p:cNvPr>
          <p:cNvSpPr/>
          <p:nvPr/>
        </p:nvSpPr>
        <p:spPr>
          <a:xfrm>
            <a:off x="-429371" y="-233081"/>
            <a:ext cx="2166760" cy="2008615"/>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 name="Picture 19">
            <a:extLst>
              <a:ext uri="{FF2B5EF4-FFF2-40B4-BE49-F238E27FC236}">
                <a16:creationId xmlns:a16="http://schemas.microsoft.com/office/drawing/2014/main" id="{808E163E-393A-404B-86CD-18CC4DAB100C}"/>
              </a:ext>
            </a:extLst>
          </p:cNvPr>
          <p:cNvPicPr/>
          <p:nvPr/>
        </p:nvPicPr>
        <p:blipFill>
          <a:blip r:embed="rId5">
            <a:extLst>
              <a:ext uri="{28A0092B-C50C-407E-A947-70E740481C1C}">
                <a14:useLocalDpi xmlns:a14="http://schemas.microsoft.com/office/drawing/2010/main" val="0"/>
              </a:ext>
            </a:extLst>
          </a:blip>
          <a:srcRect/>
          <a:stretch>
            <a:fillRect/>
          </a:stretch>
        </p:blipFill>
        <p:spPr bwMode="auto">
          <a:xfrm>
            <a:off x="-92583" y="35600"/>
            <a:ext cx="1414335" cy="1471252"/>
          </a:xfrm>
          <a:prstGeom prst="rect">
            <a:avLst/>
          </a:prstGeom>
          <a:noFill/>
        </p:spPr>
      </p:pic>
      <p:sp>
        <p:nvSpPr>
          <p:cNvPr id="5" name="Arrow: Pentagon 4">
            <a:extLst>
              <a:ext uri="{FF2B5EF4-FFF2-40B4-BE49-F238E27FC236}">
                <a16:creationId xmlns:a16="http://schemas.microsoft.com/office/drawing/2014/main" id="{647B069C-2DDE-4E16-85EC-4D4372AD33B8}"/>
              </a:ext>
            </a:extLst>
          </p:cNvPr>
          <p:cNvSpPr/>
          <p:nvPr/>
        </p:nvSpPr>
        <p:spPr>
          <a:xfrm>
            <a:off x="402454" y="2262793"/>
            <a:ext cx="2670867" cy="461538"/>
          </a:xfrm>
          <a:prstGeom prst="homePlate">
            <a:avLst/>
          </a:prstGeom>
          <a:solidFill>
            <a:srgbClr val="EEDDFF"/>
          </a:solidFill>
          <a:ln>
            <a:solidFill>
              <a:srgbClr val="EEDD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badi Extra Light" panose="020B0204020104020204" pitchFamily="34" charset="0"/>
              </a:rPr>
              <a:t>School Uniform</a:t>
            </a:r>
          </a:p>
        </p:txBody>
      </p:sp>
      <p:pic>
        <p:nvPicPr>
          <p:cNvPr id="7" name="Picture 6">
            <a:extLst>
              <a:ext uri="{FF2B5EF4-FFF2-40B4-BE49-F238E27FC236}">
                <a16:creationId xmlns:a16="http://schemas.microsoft.com/office/drawing/2014/main" id="{905CEC1D-0ADA-464C-81D8-27383F1AF65E}"/>
              </a:ext>
            </a:extLst>
          </p:cNvPr>
          <p:cNvPicPr>
            <a:picLocks noChangeAspect="1"/>
          </p:cNvPicPr>
          <p:nvPr/>
        </p:nvPicPr>
        <p:blipFill rotWithShape="1">
          <a:blip r:embed="rId6"/>
          <a:srcRect r="6975" b="-1313"/>
          <a:stretch/>
        </p:blipFill>
        <p:spPr>
          <a:xfrm flipH="1">
            <a:off x="402454" y="4097105"/>
            <a:ext cx="2861642" cy="1540322"/>
          </a:xfrm>
          <a:prstGeom prst="rect">
            <a:avLst/>
          </a:prstGeom>
        </p:spPr>
      </p:pic>
      <p:sp>
        <p:nvSpPr>
          <p:cNvPr id="21" name="Arrow: Pentagon 20">
            <a:extLst>
              <a:ext uri="{FF2B5EF4-FFF2-40B4-BE49-F238E27FC236}">
                <a16:creationId xmlns:a16="http://schemas.microsoft.com/office/drawing/2014/main" id="{6EA4491F-C19B-4399-9344-8FCE962440EA}"/>
              </a:ext>
            </a:extLst>
          </p:cNvPr>
          <p:cNvSpPr/>
          <p:nvPr/>
        </p:nvSpPr>
        <p:spPr>
          <a:xfrm>
            <a:off x="6523721" y="2347843"/>
            <a:ext cx="2997766" cy="461665"/>
          </a:xfrm>
          <a:prstGeom prst="homePlate">
            <a:avLst/>
          </a:prstGeom>
          <a:solidFill>
            <a:srgbClr val="EEDDFF"/>
          </a:solidFill>
          <a:ln>
            <a:solidFill>
              <a:srgbClr val="EEDD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badi Extra Light" panose="020B0204020104020204" pitchFamily="34" charset="0"/>
              </a:rPr>
              <a:t>Second-hand Uniform</a:t>
            </a:r>
          </a:p>
        </p:txBody>
      </p:sp>
      <p:sp>
        <p:nvSpPr>
          <p:cNvPr id="13" name="Rectangle 12">
            <a:extLst>
              <a:ext uri="{FF2B5EF4-FFF2-40B4-BE49-F238E27FC236}">
                <a16:creationId xmlns:a16="http://schemas.microsoft.com/office/drawing/2014/main" id="{9B9190CE-443B-4D85-A9A0-66422CCFAE05}"/>
              </a:ext>
            </a:extLst>
          </p:cNvPr>
          <p:cNvSpPr/>
          <p:nvPr/>
        </p:nvSpPr>
        <p:spPr>
          <a:xfrm>
            <a:off x="528830" y="2947631"/>
            <a:ext cx="3782784" cy="1077218"/>
          </a:xfrm>
          <a:prstGeom prst="rect">
            <a:avLst/>
          </a:prstGeom>
        </p:spPr>
        <p:txBody>
          <a:bodyPr wrap="square">
            <a:spAutoFit/>
          </a:bodyPr>
          <a:lstStyle/>
          <a:p>
            <a:pPr marL="285750" indent="-285750">
              <a:buFont typeface="Arial" panose="020B0604020202020204" pitchFamily="34" charset="0"/>
              <a:buChar char="•"/>
            </a:pPr>
            <a:r>
              <a:rPr lang="en-GB" sz="1600" dirty="0">
                <a:latin typeface="Abadi Extra Light" panose="020B0204020104020204" pitchFamily="34" charset="0"/>
              </a:rPr>
              <a:t>Purple cardigan/sweatshirt </a:t>
            </a:r>
          </a:p>
          <a:p>
            <a:pPr marL="285750" indent="-285750">
              <a:buFont typeface="Arial" panose="020B0604020202020204" pitchFamily="34" charset="0"/>
              <a:buChar char="•"/>
            </a:pPr>
            <a:r>
              <a:rPr lang="en-GB" sz="1600" dirty="0">
                <a:latin typeface="Abadi Extra Light" panose="020B0204020104020204" pitchFamily="34" charset="0"/>
              </a:rPr>
              <a:t>Turquoise polo shirt </a:t>
            </a:r>
          </a:p>
          <a:p>
            <a:pPr marL="285750" indent="-285750">
              <a:buFont typeface="Arial" panose="020B0604020202020204" pitchFamily="34" charset="0"/>
              <a:buChar char="•"/>
            </a:pPr>
            <a:r>
              <a:rPr lang="en-GB" sz="1600" dirty="0">
                <a:latin typeface="Abadi Extra Light" panose="020B0204020104020204" pitchFamily="34" charset="0"/>
              </a:rPr>
              <a:t>Grey skirt, pinafore, shorts, or trousers</a:t>
            </a:r>
          </a:p>
          <a:p>
            <a:pPr marL="285750" indent="-285750">
              <a:buFont typeface="Arial" panose="020B0604020202020204" pitchFamily="34" charset="0"/>
              <a:buChar char="•"/>
            </a:pPr>
            <a:r>
              <a:rPr lang="en-GB" sz="1600" dirty="0">
                <a:latin typeface="Abadi Extra Light" panose="020B0204020104020204" pitchFamily="34" charset="0"/>
              </a:rPr>
              <a:t>Black shoes or </a:t>
            </a:r>
            <a:r>
              <a:rPr lang="en-GB" sz="1600" b="1" dirty="0">
                <a:latin typeface="Abadi Extra Light" panose="020B0204020104020204" pitchFamily="34" charset="0"/>
              </a:rPr>
              <a:t>ALL</a:t>
            </a:r>
            <a:r>
              <a:rPr lang="en-GB" sz="1600" dirty="0">
                <a:latin typeface="Abadi Extra Light" panose="020B0204020104020204" pitchFamily="34" charset="0"/>
              </a:rPr>
              <a:t> black trainers</a:t>
            </a:r>
          </a:p>
        </p:txBody>
      </p:sp>
      <p:pic>
        <p:nvPicPr>
          <p:cNvPr id="22" name="Picture 21">
            <a:extLst>
              <a:ext uri="{FF2B5EF4-FFF2-40B4-BE49-F238E27FC236}">
                <a16:creationId xmlns:a16="http://schemas.microsoft.com/office/drawing/2014/main" id="{C07F8D79-6426-4293-B2B1-40D38F53C710}"/>
              </a:ext>
            </a:extLst>
          </p:cNvPr>
          <p:cNvPicPr>
            <a:picLocks noChangeAspect="1"/>
          </p:cNvPicPr>
          <p:nvPr/>
        </p:nvPicPr>
        <p:blipFill>
          <a:blip r:embed="rId7"/>
          <a:stretch>
            <a:fillRect/>
          </a:stretch>
        </p:blipFill>
        <p:spPr>
          <a:xfrm>
            <a:off x="5301929" y="4791117"/>
            <a:ext cx="6416596" cy="1098951"/>
          </a:xfrm>
          <a:prstGeom prst="rect">
            <a:avLst/>
          </a:prstGeom>
        </p:spPr>
      </p:pic>
      <p:sp>
        <p:nvSpPr>
          <p:cNvPr id="23" name="Rectangle 22">
            <a:extLst>
              <a:ext uri="{FF2B5EF4-FFF2-40B4-BE49-F238E27FC236}">
                <a16:creationId xmlns:a16="http://schemas.microsoft.com/office/drawing/2014/main" id="{EC000DA3-20FA-4827-820B-6293D312E40E}"/>
              </a:ext>
            </a:extLst>
          </p:cNvPr>
          <p:cNvSpPr/>
          <p:nvPr/>
        </p:nvSpPr>
        <p:spPr>
          <a:xfrm>
            <a:off x="6523721" y="2736563"/>
            <a:ext cx="181879" cy="2043058"/>
          </a:xfrm>
          <a:prstGeom prst="rect">
            <a:avLst/>
          </a:prstGeom>
          <a:solidFill>
            <a:srgbClr val="EEDDFF"/>
          </a:solidFill>
          <a:ln>
            <a:solidFill>
              <a:srgbClr val="EEDD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Abadi Extra Light" panose="020B0204020104020204" pitchFamily="34" charset="0"/>
            </a:endParaRPr>
          </a:p>
        </p:txBody>
      </p:sp>
      <p:sp>
        <p:nvSpPr>
          <p:cNvPr id="24" name="Rectangle 23">
            <a:extLst>
              <a:ext uri="{FF2B5EF4-FFF2-40B4-BE49-F238E27FC236}">
                <a16:creationId xmlns:a16="http://schemas.microsoft.com/office/drawing/2014/main" id="{EACD7D4A-D4F7-44B5-8B21-90C006E16EFB}"/>
              </a:ext>
            </a:extLst>
          </p:cNvPr>
          <p:cNvSpPr/>
          <p:nvPr/>
        </p:nvSpPr>
        <p:spPr>
          <a:xfrm>
            <a:off x="9218262" y="2881764"/>
            <a:ext cx="2256157" cy="1323439"/>
          </a:xfrm>
          <a:prstGeom prst="rect">
            <a:avLst/>
          </a:prstGeom>
        </p:spPr>
        <p:txBody>
          <a:bodyPr wrap="square">
            <a:spAutoFit/>
          </a:bodyPr>
          <a:lstStyle/>
          <a:p>
            <a:r>
              <a:rPr lang="en-GB" sz="1600" dirty="0">
                <a:latin typeface="Abadi Extra Light" panose="020B0204020104020204" pitchFamily="34" charset="0"/>
              </a:rPr>
              <a:t>A selection of second-hand uniform is available in the school foyer. If you need anything specific, please ask at the office.</a:t>
            </a:r>
          </a:p>
        </p:txBody>
      </p:sp>
    </p:spTree>
    <p:extLst>
      <p:ext uri="{BB962C8B-B14F-4D97-AF65-F5344CB8AC3E}">
        <p14:creationId xmlns:p14="http://schemas.microsoft.com/office/powerpoint/2010/main" val="32279442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5920275-0EDD-401D-AAC1-D9CECE39555F}"/>
              </a:ext>
            </a:extLst>
          </p:cNvPr>
          <p:cNvSpPr/>
          <p:nvPr/>
        </p:nvSpPr>
        <p:spPr>
          <a:xfrm>
            <a:off x="0" y="0"/>
            <a:ext cx="12191999" cy="6858000"/>
          </a:xfrm>
          <a:prstGeom prst="rect">
            <a:avLst/>
          </a:prstGeom>
          <a:gradFill flip="none" rotWithShape="1">
            <a:gsLst>
              <a:gs pos="0">
                <a:srgbClr val="009999">
                  <a:shade val="30000"/>
                  <a:satMod val="115000"/>
                </a:srgbClr>
              </a:gs>
              <a:gs pos="50000">
                <a:srgbClr val="009999">
                  <a:shade val="67500"/>
                  <a:satMod val="115000"/>
                </a:srgbClr>
              </a:gs>
              <a:gs pos="100000">
                <a:srgbClr val="009999">
                  <a:shade val="100000"/>
                  <a:satMod val="115000"/>
                </a:srgbClr>
              </a:gs>
            </a:gsLst>
            <a:lin ang="2700000" scaled="1"/>
            <a:tileRect/>
          </a:gradFill>
          <a:ln>
            <a:solidFill>
              <a:srgbClr val="0099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B78DA575-474A-4119-8C98-5640FDF75E45}"/>
              </a:ext>
            </a:extLst>
          </p:cNvPr>
          <p:cNvSpPr/>
          <p:nvPr/>
        </p:nvSpPr>
        <p:spPr>
          <a:xfrm>
            <a:off x="426129" y="1775534"/>
            <a:ext cx="11292396" cy="481169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1F52CE9A-C4C5-4A77-B2B5-FC0EB20B206F}"/>
              </a:ext>
            </a:extLst>
          </p:cNvPr>
          <p:cNvSpPr/>
          <p:nvPr/>
        </p:nvSpPr>
        <p:spPr>
          <a:xfrm>
            <a:off x="426129" y="270769"/>
            <a:ext cx="11292396" cy="123399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427E2ABA-4067-41BC-8C5E-8A91594AF1E0}"/>
              </a:ext>
            </a:extLst>
          </p:cNvPr>
          <p:cNvSpPr txBox="1"/>
          <p:nvPr/>
        </p:nvSpPr>
        <p:spPr>
          <a:xfrm>
            <a:off x="473475" y="1961965"/>
            <a:ext cx="11245050" cy="1846659"/>
          </a:xfrm>
          <a:prstGeom prst="rect">
            <a:avLst/>
          </a:prstGeom>
          <a:noFill/>
        </p:spPr>
        <p:txBody>
          <a:bodyPr wrap="square" rtlCol="0">
            <a:spAutoFit/>
          </a:bodyPr>
          <a:lstStyle/>
          <a:p>
            <a:pPr algn="ctr"/>
            <a:r>
              <a:rPr lang="en-GB" sz="2400" dirty="0">
                <a:latin typeface="Abadi Extra Light" panose="020B0204020104020204" pitchFamily="34" charset="0"/>
              </a:rPr>
              <a:t>At Windy Arbor, </a:t>
            </a:r>
            <a:r>
              <a:rPr lang="en-GB" sz="2400" b="1" dirty="0">
                <a:latin typeface="Abadi Extra Light" panose="020B0204020104020204" pitchFamily="34" charset="0"/>
              </a:rPr>
              <a:t>we expect all our children to have excellent </a:t>
            </a:r>
          </a:p>
          <a:p>
            <a:pPr algn="ctr"/>
            <a:r>
              <a:rPr lang="en-GB" sz="2400" b="1" dirty="0">
                <a:latin typeface="Abadi Extra Light" panose="020B0204020104020204" pitchFamily="34" charset="0"/>
              </a:rPr>
              <a:t>attendance and punctuality</a:t>
            </a:r>
            <a:r>
              <a:rPr lang="en-GB" sz="2400" dirty="0">
                <a:latin typeface="Abadi Extra Light" panose="020B0204020104020204" pitchFamily="34" charset="0"/>
              </a:rPr>
              <a:t>. </a:t>
            </a:r>
          </a:p>
          <a:p>
            <a:pPr algn="ctr"/>
            <a:endParaRPr lang="en-GB" sz="2400" dirty="0">
              <a:latin typeface="Abadi Extra Light" panose="020B0204020104020204" pitchFamily="34" charset="0"/>
            </a:endParaRPr>
          </a:p>
          <a:p>
            <a:pPr algn="ctr"/>
            <a:endParaRPr lang="en-GB" sz="2400" dirty="0">
              <a:latin typeface="Abadi Extra Light" panose="020B0204020104020204" pitchFamily="34" charset="0"/>
            </a:endParaRPr>
          </a:p>
          <a:p>
            <a:pPr algn="ctr"/>
            <a:endParaRPr lang="en-US" dirty="0"/>
          </a:p>
        </p:txBody>
      </p:sp>
      <p:pic>
        <p:nvPicPr>
          <p:cNvPr id="12" name="Picture 11">
            <a:extLst>
              <a:ext uri="{FF2B5EF4-FFF2-40B4-BE49-F238E27FC236}">
                <a16:creationId xmlns:a16="http://schemas.microsoft.com/office/drawing/2014/main" id="{D6083236-94AF-4FA3-95EC-97BD49315599}"/>
              </a:ext>
            </a:extLst>
          </p:cNvPr>
          <p:cNvPicPr>
            <a:picLocks noChangeAspect="1"/>
          </p:cNvPicPr>
          <p:nvPr/>
        </p:nvPicPr>
        <p:blipFill>
          <a:blip r:embed="rId2"/>
          <a:stretch>
            <a:fillRect/>
          </a:stretch>
        </p:blipFill>
        <p:spPr>
          <a:xfrm>
            <a:off x="654009" y="2566126"/>
            <a:ext cx="3524784" cy="3854440"/>
          </a:xfrm>
          <a:prstGeom prst="rect">
            <a:avLst/>
          </a:prstGeom>
        </p:spPr>
      </p:pic>
      <p:pic>
        <p:nvPicPr>
          <p:cNvPr id="13" name="Picture 12">
            <a:extLst>
              <a:ext uri="{FF2B5EF4-FFF2-40B4-BE49-F238E27FC236}">
                <a16:creationId xmlns:a16="http://schemas.microsoft.com/office/drawing/2014/main" id="{1613E69C-0658-4581-BF67-3E40D12AB9F9}"/>
              </a:ext>
            </a:extLst>
          </p:cNvPr>
          <p:cNvPicPr>
            <a:picLocks noChangeAspect="1"/>
          </p:cNvPicPr>
          <p:nvPr/>
        </p:nvPicPr>
        <p:blipFill>
          <a:blip r:embed="rId3"/>
          <a:stretch>
            <a:fillRect/>
          </a:stretch>
        </p:blipFill>
        <p:spPr>
          <a:xfrm>
            <a:off x="5078991" y="3140963"/>
            <a:ext cx="4301845" cy="3023095"/>
          </a:xfrm>
          <a:prstGeom prst="rect">
            <a:avLst/>
          </a:prstGeom>
        </p:spPr>
      </p:pic>
      <p:pic>
        <p:nvPicPr>
          <p:cNvPr id="3" name="Picture 2">
            <a:extLst>
              <a:ext uri="{FF2B5EF4-FFF2-40B4-BE49-F238E27FC236}">
                <a16:creationId xmlns:a16="http://schemas.microsoft.com/office/drawing/2014/main" id="{03AE769F-A7D1-4A89-9799-691494E10549}"/>
              </a:ext>
            </a:extLst>
          </p:cNvPr>
          <p:cNvPicPr>
            <a:picLocks noChangeAspect="1"/>
          </p:cNvPicPr>
          <p:nvPr/>
        </p:nvPicPr>
        <p:blipFill rotWithShape="1">
          <a:blip r:embed="rId4"/>
          <a:srcRect b="430"/>
          <a:stretch/>
        </p:blipFill>
        <p:spPr>
          <a:xfrm>
            <a:off x="9827778" y="310642"/>
            <a:ext cx="1890747" cy="3031878"/>
          </a:xfrm>
          <a:prstGeom prst="rect">
            <a:avLst/>
          </a:prstGeom>
        </p:spPr>
      </p:pic>
      <p:pic>
        <p:nvPicPr>
          <p:cNvPr id="14" name="Picture 13">
            <a:extLst>
              <a:ext uri="{FF2B5EF4-FFF2-40B4-BE49-F238E27FC236}">
                <a16:creationId xmlns:a16="http://schemas.microsoft.com/office/drawing/2014/main" id="{2B20516C-0B54-44C4-892D-D13948472638}"/>
              </a:ext>
            </a:extLst>
          </p:cNvPr>
          <p:cNvPicPr>
            <a:picLocks noChangeAspect="1"/>
          </p:cNvPicPr>
          <p:nvPr/>
        </p:nvPicPr>
        <p:blipFill rotWithShape="1">
          <a:blip r:embed="rId5">
            <a:extLst>
              <a:ext uri="{28A0092B-C50C-407E-A947-70E740481C1C}">
                <a14:useLocalDpi xmlns:a14="http://schemas.microsoft.com/office/drawing/2010/main" val="0"/>
              </a:ext>
            </a:extLst>
          </a:blip>
          <a:srcRect t="-687" b="6351"/>
          <a:stretch/>
        </p:blipFill>
        <p:spPr>
          <a:xfrm rot="10800000">
            <a:off x="6705600" y="266971"/>
            <a:ext cx="1470212" cy="1118106"/>
          </a:xfrm>
          <a:prstGeom prst="rect">
            <a:avLst/>
          </a:prstGeom>
        </p:spPr>
      </p:pic>
      <p:sp>
        <p:nvSpPr>
          <p:cNvPr id="15" name="Oval 14">
            <a:extLst>
              <a:ext uri="{FF2B5EF4-FFF2-40B4-BE49-F238E27FC236}">
                <a16:creationId xmlns:a16="http://schemas.microsoft.com/office/drawing/2014/main" id="{6EA6680A-5D33-4C02-8240-C14DED23AC42}"/>
              </a:ext>
            </a:extLst>
          </p:cNvPr>
          <p:cNvSpPr/>
          <p:nvPr/>
        </p:nvSpPr>
        <p:spPr>
          <a:xfrm>
            <a:off x="-429371" y="-233081"/>
            <a:ext cx="2166760" cy="2008615"/>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6" name="Picture 15">
            <a:extLst>
              <a:ext uri="{FF2B5EF4-FFF2-40B4-BE49-F238E27FC236}">
                <a16:creationId xmlns:a16="http://schemas.microsoft.com/office/drawing/2014/main" id="{1E6BA9B7-B547-406A-BBD9-612743781776}"/>
              </a:ext>
            </a:extLst>
          </p:cNvPr>
          <p:cNvPicPr/>
          <p:nvPr/>
        </p:nvPicPr>
        <p:blipFill>
          <a:blip r:embed="rId6">
            <a:extLst>
              <a:ext uri="{28A0092B-C50C-407E-A947-70E740481C1C}">
                <a14:useLocalDpi xmlns:a14="http://schemas.microsoft.com/office/drawing/2010/main" val="0"/>
              </a:ext>
            </a:extLst>
          </a:blip>
          <a:srcRect/>
          <a:stretch>
            <a:fillRect/>
          </a:stretch>
        </p:blipFill>
        <p:spPr bwMode="auto">
          <a:xfrm>
            <a:off x="-92583" y="35600"/>
            <a:ext cx="1414335" cy="1471252"/>
          </a:xfrm>
          <a:prstGeom prst="rect">
            <a:avLst/>
          </a:prstGeom>
          <a:noFill/>
        </p:spPr>
      </p:pic>
      <p:sp>
        <p:nvSpPr>
          <p:cNvPr id="17" name="TextBox 16">
            <a:extLst>
              <a:ext uri="{FF2B5EF4-FFF2-40B4-BE49-F238E27FC236}">
                <a16:creationId xmlns:a16="http://schemas.microsoft.com/office/drawing/2014/main" id="{972CFEC3-505F-4D17-9645-310989A01FF4}"/>
              </a:ext>
            </a:extLst>
          </p:cNvPr>
          <p:cNvSpPr txBox="1"/>
          <p:nvPr/>
        </p:nvSpPr>
        <p:spPr>
          <a:xfrm>
            <a:off x="2541974" y="485988"/>
            <a:ext cx="6391921" cy="769441"/>
          </a:xfrm>
          <a:prstGeom prst="rect">
            <a:avLst/>
          </a:prstGeom>
          <a:noFill/>
        </p:spPr>
        <p:txBody>
          <a:bodyPr wrap="square" rtlCol="0">
            <a:spAutoFit/>
          </a:bodyPr>
          <a:lstStyle/>
          <a:p>
            <a:pPr algn="ctr"/>
            <a:r>
              <a:rPr lang="en-US" sz="4400" dirty="0">
                <a:latin typeface="Mountains of Christmas" panose="030005000506000A0004" pitchFamily="66" charset="0"/>
              </a:rPr>
              <a:t>Attendance</a:t>
            </a:r>
          </a:p>
        </p:txBody>
      </p:sp>
    </p:spTree>
    <p:extLst>
      <p:ext uri="{BB962C8B-B14F-4D97-AF65-F5344CB8AC3E}">
        <p14:creationId xmlns:p14="http://schemas.microsoft.com/office/powerpoint/2010/main" val="13877478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5920275-0EDD-401D-AAC1-D9CECE39555F}"/>
              </a:ext>
            </a:extLst>
          </p:cNvPr>
          <p:cNvSpPr/>
          <p:nvPr/>
        </p:nvSpPr>
        <p:spPr>
          <a:xfrm>
            <a:off x="0" y="0"/>
            <a:ext cx="12191999" cy="6858000"/>
          </a:xfrm>
          <a:prstGeom prst="rect">
            <a:avLst/>
          </a:prstGeom>
          <a:gradFill flip="none" rotWithShape="1">
            <a:gsLst>
              <a:gs pos="0">
                <a:srgbClr val="009999">
                  <a:shade val="30000"/>
                  <a:satMod val="115000"/>
                </a:srgbClr>
              </a:gs>
              <a:gs pos="50000">
                <a:srgbClr val="009999">
                  <a:shade val="67500"/>
                  <a:satMod val="115000"/>
                </a:srgbClr>
              </a:gs>
              <a:gs pos="100000">
                <a:srgbClr val="009999">
                  <a:shade val="100000"/>
                  <a:satMod val="115000"/>
                </a:srgbClr>
              </a:gs>
            </a:gsLst>
            <a:lin ang="2700000" scaled="1"/>
            <a:tileRect/>
          </a:gradFill>
          <a:ln>
            <a:solidFill>
              <a:srgbClr val="0099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B78DA575-474A-4119-8C98-5640FDF75E45}"/>
              </a:ext>
            </a:extLst>
          </p:cNvPr>
          <p:cNvSpPr/>
          <p:nvPr/>
        </p:nvSpPr>
        <p:spPr>
          <a:xfrm>
            <a:off x="426129" y="1775534"/>
            <a:ext cx="11292396" cy="481169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1F52CE9A-C4C5-4A77-B2B5-FC0EB20B206F}"/>
              </a:ext>
            </a:extLst>
          </p:cNvPr>
          <p:cNvSpPr/>
          <p:nvPr/>
        </p:nvSpPr>
        <p:spPr>
          <a:xfrm>
            <a:off x="426129" y="270769"/>
            <a:ext cx="11292396" cy="123399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4" name="Picture 13">
            <a:extLst>
              <a:ext uri="{FF2B5EF4-FFF2-40B4-BE49-F238E27FC236}">
                <a16:creationId xmlns:a16="http://schemas.microsoft.com/office/drawing/2014/main" id="{5BFCA134-B96D-48B2-A412-A95C5BF7A648}"/>
              </a:ext>
            </a:extLst>
          </p:cNvPr>
          <p:cNvPicPr>
            <a:picLocks noChangeAspect="1"/>
          </p:cNvPicPr>
          <p:nvPr/>
        </p:nvPicPr>
        <p:blipFill rotWithShape="1">
          <a:blip r:embed="rId2"/>
          <a:srcRect r="25199" b="1924"/>
          <a:stretch/>
        </p:blipFill>
        <p:spPr>
          <a:xfrm>
            <a:off x="636080" y="1990753"/>
            <a:ext cx="4627586" cy="2277035"/>
          </a:xfrm>
          <a:prstGeom prst="rect">
            <a:avLst/>
          </a:prstGeom>
        </p:spPr>
      </p:pic>
      <p:pic>
        <p:nvPicPr>
          <p:cNvPr id="18" name="Picture 17">
            <a:extLst>
              <a:ext uri="{FF2B5EF4-FFF2-40B4-BE49-F238E27FC236}">
                <a16:creationId xmlns:a16="http://schemas.microsoft.com/office/drawing/2014/main" id="{A361C0FB-E722-437E-8C45-B8B36A1E94ED}"/>
              </a:ext>
            </a:extLst>
          </p:cNvPr>
          <p:cNvPicPr>
            <a:picLocks noChangeAspect="1"/>
          </p:cNvPicPr>
          <p:nvPr/>
        </p:nvPicPr>
        <p:blipFill rotWithShape="1">
          <a:blip r:embed="rId3">
            <a:extLst>
              <a:ext uri="{28A0092B-C50C-407E-A947-70E740481C1C}">
                <a14:useLocalDpi xmlns:a14="http://schemas.microsoft.com/office/drawing/2010/main" val="0"/>
              </a:ext>
            </a:extLst>
          </a:blip>
          <a:srcRect t="-687" b="6351"/>
          <a:stretch/>
        </p:blipFill>
        <p:spPr>
          <a:xfrm rot="10800000">
            <a:off x="6705600" y="266971"/>
            <a:ext cx="1470212" cy="1118106"/>
          </a:xfrm>
          <a:prstGeom prst="rect">
            <a:avLst/>
          </a:prstGeom>
        </p:spPr>
      </p:pic>
      <p:sp>
        <p:nvSpPr>
          <p:cNvPr id="19" name="Oval 18">
            <a:extLst>
              <a:ext uri="{FF2B5EF4-FFF2-40B4-BE49-F238E27FC236}">
                <a16:creationId xmlns:a16="http://schemas.microsoft.com/office/drawing/2014/main" id="{2E42E09A-F83C-42F1-8445-D97A4CE71978}"/>
              </a:ext>
            </a:extLst>
          </p:cNvPr>
          <p:cNvSpPr/>
          <p:nvPr/>
        </p:nvSpPr>
        <p:spPr>
          <a:xfrm>
            <a:off x="-429371" y="-233081"/>
            <a:ext cx="2166760" cy="2008615"/>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 name="Picture 19">
            <a:extLst>
              <a:ext uri="{FF2B5EF4-FFF2-40B4-BE49-F238E27FC236}">
                <a16:creationId xmlns:a16="http://schemas.microsoft.com/office/drawing/2014/main" id="{00F0D42D-5978-4BE2-9204-82D63E4ADCFA}"/>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92583" y="35600"/>
            <a:ext cx="1414335" cy="1471252"/>
          </a:xfrm>
          <a:prstGeom prst="rect">
            <a:avLst/>
          </a:prstGeom>
          <a:noFill/>
        </p:spPr>
      </p:pic>
      <p:sp>
        <p:nvSpPr>
          <p:cNvPr id="21" name="TextBox 20">
            <a:extLst>
              <a:ext uri="{FF2B5EF4-FFF2-40B4-BE49-F238E27FC236}">
                <a16:creationId xmlns:a16="http://schemas.microsoft.com/office/drawing/2014/main" id="{4D701BEF-7344-4376-BF08-44ED7A6DCD68}"/>
              </a:ext>
            </a:extLst>
          </p:cNvPr>
          <p:cNvSpPr txBox="1"/>
          <p:nvPr/>
        </p:nvSpPr>
        <p:spPr>
          <a:xfrm>
            <a:off x="2541974" y="485988"/>
            <a:ext cx="6391921" cy="769441"/>
          </a:xfrm>
          <a:prstGeom prst="rect">
            <a:avLst/>
          </a:prstGeom>
          <a:noFill/>
        </p:spPr>
        <p:txBody>
          <a:bodyPr wrap="square" rtlCol="0">
            <a:spAutoFit/>
          </a:bodyPr>
          <a:lstStyle/>
          <a:p>
            <a:pPr algn="ctr"/>
            <a:r>
              <a:rPr lang="en-US" sz="4400" dirty="0">
                <a:latin typeface="Mountains of Christmas" panose="030005000506000A0004" pitchFamily="66" charset="0"/>
              </a:rPr>
              <a:t>Attendance</a:t>
            </a:r>
          </a:p>
        </p:txBody>
      </p:sp>
      <p:sp>
        <p:nvSpPr>
          <p:cNvPr id="11" name="TextBox 10">
            <a:extLst>
              <a:ext uri="{FF2B5EF4-FFF2-40B4-BE49-F238E27FC236}">
                <a16:creationId xmlns:a16="http://schemas.microsoft.com/office/drawing/2014/main" id="{47C678F4-3D4B-4926-A86D-4B1B37374EB7}"/>
              </a:ext>
            </a:extLst>
          </p:cNvPr>
          <p:cNvSpPr txBox="1"/>
          <p:nvPr/>
        </p:nvSpPr>
        <p:spPr>
          <a:xfrm>
            <a:off x="5898776" y="1773447"/>
            <a:ext cx="5585012" cy="3693319"/>
          </a:xfrm>
          <a:prstGeom prst="rect">
            <a:avLst/>
          </a:prstGeom>
          <a:noFill/>
        </p:spPr>
        <p:txBody>
          <a:bodyPr wrap="square" rtlCol="0">
            <a:spAutoFit/>
          </a:bodyPr>
          <a:lstStyle/>
          <a:p>
            <a:endParaRPr lang="en-GB" dirty="0">
              <a:latin typeface="Abadi Extra Light" panose="020B0204020104020204" pitchFamily="34" charset="0"/>
            </a:endParaRPr>
          </a:p>
          <a:p>
            <a:r>
              <a:rPr lang="en-US" sz="3600" i="1" dirty="0">
                <a:latin typeface="Abadi Extra Light" panose="020B0204020104020204" pitchFamily="34" charset="0"/>
              </a:rPr>
              <a:t>We reward good attendance!</a:t>
            </a:r>
          </a:p>
          <a:p>
            <a:endParaRPr lang="en-US" sz="2400" i="1" dirty="0">
              <a:latin typeface="Abadi Extra Light" panose="020B0204020104020204" pitchFamily="34" charset="0"/>
            </a:endParaRPr>
          </a:p>
          <a:p>
            <a:pPr marL="342900" indent="-342900">
              <a:buFont typeface="Arial" panose="020B0604020202020204" pitchFamily="34" charset="0"/>
              <a:buChar char="•"/>
            </a:pPr>
            <a:r>
              <a:rPr lang="en-US" sz="2400" i="1" dirty="0">
                <a:latin typeface="Abadi Extra Light" panose="020B0204020104020204" pitchFamily="34" charset="0"/>
              </a:rPr>
              <a:t>Daily Dojo</a:t>
            </a:r>
          </a:p>
          <a:p>
            <a:pPr marL="342900" indent="-342900">
              <a:buFont typeface="Arial" panose="020B0604020202020204" pitchFamily="34" charset="0"/>
              <a:buChar char="•"/>
            </a:pPr>
            <a:r>
              <a:rPr lang="en-US" sz="2400" i="1" dirty="0">
                <a:latin typeface="Abadi Extra Light" panose="020B0204020104020204" pitchFamily="34" charset="0"/>
              </a:rPr>
              <a:t>Certificates</a:t>
            </a:r>
          </a:p>
          <a:p>
            <a:pPr marL="342900" indent="-342900">
              <a:buFont typeface="Arial" panose="020B0604020202020204" pitchFamily="34" charset="0"/>
              <a:buChar char="•"/>
            </a:pPr>
            <a:r>
              <a:rPr lang="en-US" sz="2400" i="1" dirty="0">
                <a:latin typeface="Abadi Extra Light" panose="020B0204020104020204" pitchFamily="34" charset="0"/>
              </a:rPr>
              <a:t>Class Rewards</a:t>
            </a:r>
          </a:p>
          <a:p>
            <a:pPr marL="342900" indent="-342900">
              <a:buFont typeface="Arial" panose="020B0604020202020204" pitchFamily="34" charset="0"/>
              <a:buChar char="•"/>
            </a:pPr>
            <a:r>
              <a:rPr lang="en-US" sz="2400" i="1" dirty="0">
                <a:latin typeface="Abadi Extra Light" panose="020B0204020104020204" pitchFamily="34" charset="0"/>
              </a:rPr>
              <a:t>Book Vending Machine</a:t>
            </a:r>
          </a:p>
          <a:p>
            <a:pPr marL="342900" indent="-342900">
              <a:buFont typeface="Arial" panose="020B0604020202020204" pitchFamily="34" charset="0"/>
              <a:buChar char="•"/>
            </a:pPr>
            <a:r>
              <a:rPr lang="en-US" sz="2400" i="1" dirty="0">
                <a:latin typeface="Abadi Extra Light" panose="020B0204020104020204" pitchFamily="34" charset="0"/>
              </a:rPr>
              <a:t>Termly Attendance Event</a:t>
            </a:r>
          </a:p>
          <a:p>
            <a:endParaRPr lang="en-US" sz="3600" i="1" dirty="0">
              <a:latin typeface="Abadi Extra Light" panose="020B0204020104020204" pitchFamily="34" charset="0"/>
            </a:endParaRPr>
          </a:p>
        </p:txBody>
      </p:sp>
      <p:pic>
        <p:nvPicPr>
          <p:cNvPr id="2" name="Picture 1">
            <a:extLst>
              <a:ext uri="{FF2B5EF4-FFF2-40B4-BE49-F238E27FC236}">
                <a16:creationId xmlns:a16="http://schemas.microsoft.com/office/drawing/2014/main" id="{B1C85AE5-C79E-454E-B2F9-C798ED054A73}"/>
              </a:ext>
            </a:extLst>
          </p:cNvPr>
          <p:cNvPicPr>
            <a:picLocks noChangeAspect="1"/>
          </p:cNvPicPr>
          <p:nvPr/>
        </p:nvPicPr>
        <p:blipFill>
          <a:blip r:embed="rId5"/>
          <a:stretch>
            <a:fillRect/>
          </a:stretch>
        </p:blipFill>
        <p:spPr>
          <a:xfrm>
            <a:off x="708212" y="4690173"/>
            <a:ext cx="2537012" cy="1681839"/>
          </a:xfrm>
          <a:prstGeom prst="rect">
            <a:avLst/>
          </a:prstGeom>
        </p:spPr>
      </p:pic>
      <p:pic>
        <p:nvPicPr>
          <p:cNvPr id="3" name="Picture 2">
            <a:extLst>
              <a:ext uri="{FF2B5EF4-FFF2-40B4-BE49-F238E27FC236}">
                <a16:creationId xmlns:a16="http://schemas.microsoft.com/office/drawing/2014/main" id="{82A12B5D-CA3A-410F-A7EB-5B859BF6751B}"/>
              </a:ext>
            </a:extLst>
          </p:cNvPr>
          <p:cNvPicPr>
            <a:picLocks noChangeAspect="1"/>
          </p:cNvPicPr>
          <p:nvPr/>
        </p:nvPicPr>
        <p:blipFill>
          <a:blip r:embed="rId6"/>
          <a:stretch>
            <a:fillRect/>
          </a:stretch>
        </p:blipFill>
        <p:spPr>
          <a:xfrm>
            <a:off x="7589529" y="2744968"/>
            <a:ext cx="655377" cy="579170"/>
          </a:xfrm>
          <a:prstGeom prst="rect">
            <a:avLst/>
          </a:prstGeom>
        </p:spPr>
      </p:pic>
      <p:pic>
        <p:nvPicPr>
          <p:cNvPr id="5" name="Picture 4">
            <a:extLst>
              <a:ext uri="{FF2B5EF4-FFF2-40B4-BE49-F238E27FC236}">
                <a16:creationId xmlns:a16="http://schemas.microsoft.com/office/drawing/2014/main" id="{07D28266-FEC8-4107-80EB-D7ADDAC5FF30}"/>
              </a:ext>
            </a:extLst>
          </p:cNvPr>
          <p:cNvPicPr>
            <a:picLocks noChangeAspect="1"/>
          </p:cNvPicPr>
          <p:nvPr/>
        </p:nvPicPr>
        <p:blipFill>
          <a:blip r:embed="rId7"/>
          <a:stretch>
            <a:fillRect/>
          </a:stretch>
        </p:blipFill>
        <p:spPr>
          <a:xfrm>
            <a:off x="4037444" y="4536470"/>
            <a:ext cx="1234916" cy="1681838"/>
          </a:xfrm>
          <a:prstGeom prst="rect">
            <a:avLst/>
          </a:prstGeom>
        </p:spPr>
      </p:pic>
      <p:grpSp>
        <p:nvGrpSpPr>
          <p:cNvPr id="15" name="Group 93">
            <a:extLst>
              <a:ext uri="{FF2B5EF4-FFF2-40B4-BE49-F238E27FC236}">
                <a16:creationId xmlns:a16="http://schemas.microsoft.com/office/drawing/2014/main" id="{14E94041-16F0-485F-B70B-6D15C2C1DB4F}"/>
              </a:ext>
            </a:extLst>
          </p:cNvPr>
          <p:cNvGrpSpPr/>
          <p:nvPr/>
        </p:nvGrpSpPr>
        <p:grpSpPr>
          <a:xfrm>
            <a:off x="6322317" y="5466766"/>
            <a:ext cx="4291894" cy="826458"/>
            <a:chOff x="0" y="0"/>
            <a:chExt cx="6220638" cy="1348924"/>
          </a:xfrm>
        </p:grpSpPr>
        <p:grpSp>
          <p:nvGrpSpPr>
            <p:cNvPr id="16" name="Group 94">
              <a:extLst>
                <a:ext uri="{FF2B5EF4-FFF2-40B4-BE49-F238E27FC236}">
                  <a16:creationId xmlns:a16="http://schemas.microsoft.com/office/drawing/2014/main" id="{A5CA84BB-E747-4CC0-90D6-338BD894F117}"/>
                </a:ext>
              </a:extLst>
            </p:cNvPr>
            <p:cNvGrpSpPr/>
            <p:nvPr/>
          </p:nvGrpSpPr>
          <p:grpSpPr>
            <a:xfrm>
              <a:off x="0" y="0"/>
              <a:ext cx="6220638" cy="1348924"/>
              <a:chOff x="0" y="0"/>
              <a:chExt cx="1499953" cy="325260"/>
            </a:xfrm>
          </p:grpSpPr>
          <p:sp>
            <p:nvSpPr>
              <p:cNvPr id="23" name="Freeform 95">
                <a:extLst>
                  <a:ext uri="{FF2B5EF4-FFF2-40B4-BE49-F238E27FC236}">
                    <a16:creationId xmlns:a16="http://schemas.microsoft.com/office/drawing/2014/main" id="{4BDB10EC-34E1-4A2A-A13B-F2996533DE0A}"/>
                  </a:ext>
                </a:extLst>
              </p:cNvPr>
              <p:cNvSpPr/>
              <p:nvPr/>
            </p:nvSpPr>
            <p:spPr>
              <a:xfrm>
                <a:off x="0" y="0"/>
                <a:ext cx="1499953" cy="325260"/>
              </a:xfrm>
              <a:custGeom>
                <a:avLst/>
                <a:gdLst/>
                <a:ahLst/>
                <a:cxnLst/>
                <a:rect l="l" t="t" r="r" b="b"/>
                <a:pathLst>
                  <a:path w="1499953" h="325260">
                    <a:moveTo>
                      <a:pt x="61398" y="0"/>
                    </a:moveTo>
                    <a:lnTo>
                      <a:pt x="1438555" y="0"/>
                    </a:lnTo>
                    <a:cubicBezTo>
                      <a:pt x="1472464" y="0"/>
                      <a:pt x="1499953" y="27489"/>
                      <a:pt x="1499953" y="61398"/>
                    </a:cubicBezTo>
                    <a:lnTo>
                      <a:pt x="1499953" y="263862"/>
                    </a:lnTo>
                    <a:cubicBezTo>
                      <a:pt x="1499953" y="297771"/>
                      <a:pt x="1472464" y="325260"/>
                      <a:pt x="1438555" y="325260"/>
                    </a:cubicBezTo>
                    <a:lnTo>
                      <a:pt x="61398" y="325260"/>
                    </a:lnTo>
                    <a:cubicBezTo>
                      <a:pt x="27489" y="325260"/>
                      <a:pt x="0" y="297771"/>
                      <a:pt x="0" y="263862"/>
                    </a:cubicBezTo>
                    <a:lnTo>
                      <a:pt x="0" y="61398"/>
                    </a:lnTo>
                    <a:cubicBezTo>
                      <a:pt x="0" y="27489"/>
                      <a:pt x="27489" y="0"/>
                      <a:pt x="61398" y="0"/>
                    </a:cubicBezTo>
                    <a:close/>
                  </a:path>
                </a:pathLst>
              </a:custGeom>
              <a:solidFill>
                <a:srgbClr val="FFFFFF"/>
              </a:solidFill>
              <a:ln w="66675" cap="rnd">
                <a:solidFill>
                  <a:srgbClr val="7ED956"/>
                </a:solidFill>
                <a:prstDash val="solid"/>
                <a:round/>
              </a:ln>
            </p:spPr>
            <p:txBody>
              <a:bodyPr/>
              <a:lstStyle/>
              <a:p>
                <a:endParaRPr lang="en-US" sz="1200"/>
              </a:p>
            </p:txBody>
          </p:sp>
          <p:sp>
            <p:nvSpPr>
              <p:cNvPr id="24" name="TextBox 96">
                <a:extLst>
                  <a:ext uri="{FF2B5EF4-FFF2-40B4-BE49-F238E27FC236}">
                    <a16:creationId xmlns:a16="http://schemas.microsoft.com/office/drawing/2014/main" id="{55EEEA60-960A-4335-94E2-F5DC5B9041DF}"/>
                  </a:ext>
                </a:extLst>
              </p:cNvPr>
              <p:cNvSpPr txBox="1"/>
              <p:nvPr/>
            </p:nvSpPr>
            <p:spPr>
              <a:xfrm>
                <a:off x="0" y="-38100"/>
                <a:ext cx="1499953" cy="363360"/>
              </a:xfrm>
              <a:prstGeom prst="rect">
                <a:avLst/>
              </a:prstGeom>
            </p:spPr>
            <p:txBody>
              <a:bodyPr lIns="33867" tIns="33867" rIns="33867" bIns="33867" rtlCol="0" anchor="ctr"/>
              <a:lstStyle/>
              <a:p>
                <a:pPr algn="ctr">
                  <a:lnSpc>
                    <a:spcPts val="1586"/>
                  </a:lnSpc>
                  <a:spcBef>
                    <a:spcPct val="0"/>
                  </a:spcBef>
                </a:pPr>
                <a:endParaRPr sz="1200"/>
              </a:p>
            </p:txBody>
          </p:sp>
        </p:grpSp>
        <p:sp>
          <p:nvSpPr>
            <p:cNvPr id="17" name="Freeform 97">
              <a:extLst>
                <a:ext uri="{FF2B5EF4-FFF2-40B4-BE49-F238E27FC236}">
                  <a16:creationId xmlns:a16="http://schemas.microsoft.com/office/drawing/2014/main" id="{765BB4F8-D95B-43F7-899F-7B3278439BB5}"/>
                </a:ext>
              </a:extLst>
            </p:cNvPr>
            <p:cNvSpPr/>
            <p:nvPr/>
          </p:nvSpPr>
          <p:spPr>
            <a:xfrm>
              <a:off x="133451" y="167464"/>
              <a:ext cx="974083" cy="974084"/>
            </a:xfrm>
            <a:custGeom>
              <a:avLst/>
              <a:gdLst/>
              <a:ahLst/>
              <a:cxnLst/>
              <a:rect l="l" t="t" r="r" b="b"/>
              <a:pathLst>
                <a:path w="974083" h="974083">
                  <a:moveTo>
                    <a:pt x="0" y="0"/>
                  </a:moveTo>
                  <a:lnTo>
                    <a:pt x="974084" y="0"/>
                  </a:lnTo>
                  <a:lnTo>
                    <a:pt x="974084" y="974084"/>
                  </a:lnTo>
                  <a:lnTo>
                    <a:pt x="0" y="974084"/>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sz="1200"/>
            </a:p>
          </p:txBody>
        </p:sp>
        <p:sp>
          <p:nvSpPr>
            <p:cNvPr id="22" name="TextBox 98">
              <a:extLst>
                <a:ext uri="{FF2B5EF4-FFF2-40B4-BE49-F238E27FC236}">
                  <a16:creationId xmlns:a16="http://schemas.microsoft.com/office/drawing/2014/main" id="{04C52D70-1C25-417C-85A9-AA28AF28EC0C}"/>
                </a:ext>
              </a:extLst>
            </p:cNvPr>
            <p:cNvSpPr txBox="1"/>
            <p:nvPr/>
          </p:nvSpPr>
          <p:spPr>
            <a:xfrm>
              <a:off x="555527" y="578298"/>
              <a:ext cx="5470209" cy="546091"/>
            </a:xfrm>
            <a:prstGeom prst="rect">
              <a:avLst/>
            </a:prstGeom>
          </p:spPr>
          <p:txBody>
            <a:bodyPr wrap="square" lIns="0" tIns="0" rIns="0" bIns="0" rtlCol="0" anchor="t">
              <a:spAutoFit/>
            </a:bodyPr>
            <a:lstStyle/>
            <a:p>
              <a:pPr algn="r">
                <a:lnSpc>
                  <a:spcPts val="2232"/>
                </a:lnSpc>
                <a:spcBef>
                  <a:spcPct val="0"/>
                </a:spcBef>
              </a:pPr>
              <a:r>
                <a:rPr lang="en-US" sz="3200" dirty="0">
                  <a:solidFill>
                    <a:srgbClr val="000000"/>
                  </a:solidFill>
                  <a:latin typeface="Mountains of Christmas Bold"/>
                  <a:ea typeface="Mountains of Christmas Bold"/>
                  <a:cs typeface="Mountains of Christmas Bold"/>
                  <a:sym typeface="Mountains of Christmas Bold"/>
                </a:rPr>
                <a:t>Best chance of success</a:t>
              </a:r>
            </a:p>
          </p:txBody>
        </p:sp>
      </p:grpSp>
      <p:pic>
        <p:nvPicPr>
          <p:cNvPr id="7" name="Picture 6">
            <a:extLst>
              <a:ext uri="{FF2B5EF4-FFF2-40B4-BE49-F238E27FC236}">
                <a16:creationId xmlns:a16="http://schemas.microsoft.com/office/drawing/2014/main" id="{1A09AF4A-513C-48CA-990F-39924E0662FC}"/>
              </a:ext>
            </a:extLst>
          </p:cNvPr>
          <p:cNvPicPr>
            <a:picLocks noChangeAspect="1"/>
          </p:cNvPicPr>
          <p:nvPr/>
        </p:nvPicPr>
        <p:blipFill>
          <a:blip r:embed="rId10"/>
          <a:stretch>
            <a:fillRect/>
          </a:stretch>
        </p:blipFill>
        <p:spPr>
          <a:xfrm>
            <a:off x="9269133" y="3564031"/>
            <a:ext cx="635783" cy="923267"/>
          </a:xfrm>
          <a:prstGeom prst="rect">
            <a:avLst/>
          </a:prstGeom>
        </p:spPr>
      </p:pic>
    </p:spTree>
    <p:extLst>
      <p:ext uri="{BB962C8B-B14F-4D97-AF65-F5344CB8AC3E}">
        <p14:creationId xmlns:p14="http://schemas.microsoft.com/office/powerpoint/2010/main" val="27706117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5920275-0EDD-401D-AAC1-D9CECE39555F}"/>
              </a:ext>
            </a:extLst>
          </p:cNvPr>
          <p:cNvSpPr/>
          <p:nvPr/>
        </p:nvSpPr>
        <p:spPr>
          <a:xfrm>
            <a:off x="0" y="0"/>
            <a:ext cx="12191999" cy="6858000"/>
          </a:xfrm>
          <a:prstGeom prst="rect">
            <a:avLst/>
          </a:prstGeom>
          <a:gradFill flip="none" rotWithShape="1">
            <a:gsLst>
              <a:gs pos="0">
                <a:srgbClr val="009999">
                  <a:shade val="30000"/>
                  <a:satMod val="115000"/>
                </a:srgbClr>
              </a:gs>
              <a:gs pos="50000">
                <a:srgbClr val="009999">
                  <a:shade val="67500"/>
                  <a:satMod val="115000"/>
                </a:srgbClr>
              </a:gs>
              <a:gs pos="100000">
                <a:srgbClr val="009999">
                  <a:shade val="100000"/>
                  <a:satMod val="115000"/>
                </a:srgbClr>
              </a:gs>
            </a:gsLst>
            <a:lin ang="2700000" scaled="1"/>
            <a:tileRect/>
          </a:gradFill>
          <a:ln>
            <a:solidFill>
              <a:srgbClr val="0099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B78DA575-474A-4119-8C98-5640FDF75E45}"/>
              </a:ext>
            </a:extLst>
          </p:cNvPr>
          <p:cNvSpPr/>
          <p:nvPr/>
        </p:nvSpPr>
        <p:spPr>
          <a:xfrm>
            <a:off x="426129" y="1775534"/>
            <a:ext cx="11292396" cy="481169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1F52CE9A-C4C5-4A77-B2B5-FC0EB20B206F}"/>
              </a:ext>
            </a:extLst>
          </p:cNvPr>
          <p:cNvSpPr/>
          <p:nvPr/>
        </p:nvSpPr>
        <p:spPr>
          <a:xfrm>
            <a:off x="426129" y="270769"/>
            <a:ext cx="11292396" cy="123399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0ACFD806-4F31-4BA7-8864-D3FD1A58C77A}"/>
              </a:ext>
            </a:extLst>
          </p:cNvPr>
          <p:cNvSpPr txBox="1"/>
          <p:nvPr/>
        </p:nvSpPr>
        <p:spPr>
          <a:xfrm>
            <a:off x="2541974" y="485988"/>
            <a:ext cx="6391921" cy="769441"/>
          </a:xfrm>
          <a:prstGeom prst="rect">
            <a:avLst/>
          </a:prstGeom>
          <a:noFill/>
        </p:spPr>
        <p:txBody>
          <a:bodyPr wrap="square" rtlCol="0">
            <a:spAutoFit/>
          </a:bodyPr>
          <a:lstStyle/>
          <a:p>
            <a:pPr algn="ctr"/>
            <a:r>
              <a:rPr lang="en-US" sz="4400" dirty="0">
                <a:latin typeface="Abadi Extra Light" panose="020B0204020104020204" pitchFamily="34" charset="0"/>
              </a:rPr>
              <a:t>Attendance</a:t>
            </a:r>
          </a:p>
        </p:txBody>
      </p:sp>
      <p:pic>
        <p:nvPicPr>
          <p:cNvPr id="10" name="Picture 9">
            <a:extLst>
              <a:ext uri="{FF2B5EF4-FFF2-40B4-BE49-F238E27FC236}">
                <a16:creationId xmlns:a16="http://schemas.microsoft.com/office/drawing/2014/main" id="{8C1EC034-86FF-4396-B4F6-370AF8FEB2CF}"/>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473475" y="339612"/>
            <a:ext cx="1020932" cy="1062191"/>
          </a:xfrm>
          <a:prstGeom prst="rect">
            <a:avLst/>
          </a:prstGeom>
          <a:noFill/>
        </p:spPr>
      </p:pic>
      <p:pic>
        <p:nvPicPr>
          <p:cNvPr id="11" name="Picture 10">
            <a:extLst>
              <a:ext uri="{FF2B5EF4-FFF2-40B4-BE49-F238E27FC236}">
                <a16:creationId xmlns:a16="http://schemas.microsoft.com/office/drawing/2014/main" id="{58380BAD-58E5-4B4E-B8FB-56179CAB6C4F}"/>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10697593" y="442574"/>
            <a:ext cx="1020932" cy="1062191"/>
          </a:xfrm>
          <a:prstGeom prst="rect">
            <a:avLst/>
          </a:prstGeom>
          <a:noFill/>
        </p:spPr>
      </p:pic>
      <p:sp>
        <p:nvSpPr>
          <p:cNvPr id="3" name="Rectangle 2">
            <a:extLst>
              <a:ext uri="{FF2B5EF4-FFF2-40B4-BE49-F238E27FC236}">
                <a16:creationId xmlns:a16="http://schemas.microsoft.com/office/drawing/2014/main" id="{24F5E868-7A2F-45C5-BFFB-656425A5D620}"/>
              </a:ext>
            </a:extLst>
          </p:cNvPr>
          <p:cNvSpPr/>
          <p:nvPr/>
        </p:nvSpPr>
        <p:spPr>
          <a:xfrm>
            <a:off x="522943" y="2091798"/>
            <a:ext cx="11146111" cy="4185761"/>
          </a:xfrm>
          <a:prstGeom prst="rect">
            <a:avLst/>
          </a:prstGeom>
        </p:spPr>
        <p:txBody>
          <a:bodyPr wrap="square">
            <a:spAutoFit/>
          </a:bodyPr>
          <a:lstStyle/>
          <a:p>
            <a:pPr algn="ctr"/>
            <a:r>
              <a:rPr lang="en-US" sz="3200" b="1" u="sng" dirty="0">
                <a:latin typeface="Twinkl Light" pitchFamily="2" charset="0"/>
              </a:rPr>
              <a:t>Why do children need to go to school everyday?</a:t>
            </a:r>
          </a:p>
          <a:p>
            <a:endParaRPr lang="en-US" dirty="0">
              <a:latin typeface="Twinkl Light" pitchFamily="2" charset="0"/>
            </a:endParaRPr>
          </a:p>
          <a:p>
            <a:r>
              <a:rPr lang="en-US" dirty="0">
                <a:latin typeface="Twinkl Light" pitchFamily="2" charset="0"/>
              </a:rPr>
              <a:t>Research found that pupils who performed better both at the end of primary and secondary school missed fewer days than those who didn’t perform as well. </a:t>
            </a:r>
          </a:p>
          <a:p>
            <a:r>
              <a:rPr lang="en-US" dirty="0">
                <a:latin typeface="Twinkl Light" pitchFamily="2" charset="0"/>
              </a:rPr>
              <a:t> </a:t>
            </a:r>
          </a:p>
          <a:p>
            <a:r>
              <a:rPr lang="en-US" dirty="0">
                <a:latin typeface="Twinkl Light" pitchFamily="2" charset="0"/>
              </a:rPr>
              <a:t>The data also shows that in 2019, primary school children who didn’t achieve the expected standard in reading, writing and </a:t>
            </a:r>
            <a:r>
              <a:rPr lang="en-US" dirty="0" err="1">
                <a:latin typeface="Twinkl Light" pitchFamily="2" charset="0"/>
              </a:rPr>
              <a:t>maths</a:t>
            </a:r>
            <a:r>
              <a:rPr lang="en-US" dirty="0">
                <a:latin typeface="Twinkl Light" pitchFamily="2" charset="0"/>
              </a:rPr>
              <a:t> missed on average four more days per school year than those whose performance exceeded the expected standard.  </a:t>
            </a:r>
          </a:p>
          <a:p>
            <a:endParaRPr lang="en-US" dirty="0">
              <a:latin typeface="Twinkl Light" pitchFamily="2" charset="0"/>
            </a:endParaRPr>
          </a:p>
          <a:p>
            <a:r>
              <a:rPr lang="en-US" dirty="0">
                <a:latin typeface="Twinkl Light" pitchFamily="2" charset="0"/>
              </a:rPr>
              <a:t>Every moment in school counts, and days missed add up quickly. For example, a child who is absent for three days over a half term could miss 18 lessons in total. </a:t>
            </a:r>
          </a:p>
          <a:p>
            <a:endParaRPr lang="en-US" dirty="0">
              <a:latin typeface="Twinkl Light" pitchFamily="2" charset="0"/>
            </a:endParaRPr>
          </a:p>
          <a:p>
            <a:endParaRPr lang="en-US" dirty="0">
              <a:latin typeface="Twinkl Light" pitchFamily="2" charset="0"/>
            </a:endParaRPr>
          </a:p>
          <a:p>
            <a:pPr algn="r"/>
            <a:r>
              <a:rPr lang="en-US" i="1" dirty="0">
                <a:latin typeface="Twinkl Light" pitchFamily="2" charset="0"/>
              </a:rPr>
              <a:t>Taken from: DFE – 18</a:t>
            </a:r>
            <a:r>
              <a:rPr lang="en-US" i="1" baseline="30000" dirty="0">
                <a:latin typeface="Twinkl Light" pitchFamily="2" charset="0"/>
              </a:rPr>
              <a:t>th</a:t>
            </a:r>
            <a:r>
              <a:rPr lang="en-US" i="1" dirty="0">
                <a:latin typeface="Twinkl Light" pitchFamily="2" charset="0"/>
              </a:rPr>
              <a:t> May 2023</a:t>
            </a:r>
            <a:r>
              <a:rPr lang="en-US" sz="1400" i="1" dirty="0">
                <a:latin typeface="Twinkl Light" pitchFamily="2" charset="0"/>
              </a:rPr>
              <a:t>.</a:t>
            </a:r>
            <a:endParaRPr lang="en-GB" dirty="0"/>
          </a:p>
        </p:txBody>
      </p:sp>
    </p:spTree>
    <p:extLst>
      <p:ext uri="{BB962C8B-B14F-4D97-AF65-F5344CB8AC3E}">
        <p14:creationId xmlns:p14="http://schemas.microsoft.com/office/powerpoint/2010/main" val="28851007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5920275-0EDD-401D-AAC1-D9CECE39555F}"/>
              </a:ext>
            </a:extLst>
          </p:cNvPr>
          <p:cNvSpPr/>
          <p:nvPr/>
        </p:nvSpPr>
        <p:spPr>
          <a:xfrm>
            <a:off x="0" y="0"/>
            <a:ext cx="12191999" cy="6858000"/>
          </a:xfrm>
          <a:prstGeom prst="rect">
            <a:avLst/>
          </a:prstGeom>
          <a:gradFill flip="none" rotWithShape="1">
            <a:gsLst>
              <a:gs pos="0">
                <a:srgbClr val="009999">
                  <a:shade val="30000"/>
                  <a:satMod val="115000"/>
                </a:srgbClr>
              </a:gs>
              <a:gs pos="50000">
                <a:srgbClr val="009999">
                  <a:shade val="67500"/>
                  <a:satMod val="115000"/>
                </a:srgbClr>
              </a:gs>
              <a:gs pos="100000">
                <a:srgbClr val="009999">
                  <a:shade val="100000"/>
                  <a:satMod val="115000"/>
                </a:srgbClr>
              </a:gs>
            </a:gsLst>
            <a:lin ang="2700000" scaled="1"/>
            <a:tileRect/>
          </a:gradFill>
          <a:ln>
            <a:solidFill>
              <a:srgbClr val="0099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B78DA575-474A-4119-8C98-5640FDF75E45}"/>
              </a:ext>
            </a:extLst>
          </p:cNvPr>
          <p:cNvSpPr/>
          <p:nvPr/>
        </p:nvSpPr>
        <p:spPr>
          <a:xfrm>
            <a:off x="426129" y="1775534"/>
            <a:ext cx="11292396" cy="481169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1F52CE9A-C4C5-4A77-B2B5-FC0EB20B206F}"/>
              </a:ext>
            </a:extLst>
          </p:cNvPr>
          <p:cNvSpPr/>
          <p:nvPr/>
        </p:nvSpPr>
        <p:spPr>
          <a:xfrm>
            <a:off x="426129" y="270769"/>
            <a:ext cx="11292396" cy="123399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0ACFD806-4F31-4BA7-8864-D3FD1A58C77A}"/>
              </a:ext>
            </a:extLst>
          </p:cNvPr>
          <p:cNvSpPr txBox="1"/>
          <p:nvPr/>
        </p:nvSpPr>
        <p:spPr>
          <a:xfrm>
            <a:off x="1698694" y="472589"/>
            <a:ext cx="8349546" cy="769441"/>
          </a:xfrm>
          <a:prstGeom prst="rect">
            <a:avLst/>
          </a:prstGeom>
          <a:noFill/>
        </p:spPr>
        <p:txBody>
          <a:bodyPr wrap="square" rtlCol="0">
            <a:spAutoFit/>
          </a:bodyPr>
          <a:lstStyle/>
          <a:p>
            <a:pPr algn="ctr"/>
            <a:r>
              <a:rPr lang="en-US" sz="4400" dirty="0">
                <a:latin typeface="Abadi Extra Light" panose="020B0204020104020204" pitchFamily="34" charset="0"/>
              </a:rPr>
              <a:t>Lack of sleep can impact learning!</a:t>
            </a:r>
          </a:p>
        </p:txBody>
      </p:sp>
      <p:pic>
        <p:nvPicPr>
          <p:cNvPr id="10" name="Picture 9">
            <a:extLst>
              <a:ext uri="{FF2B5EF4-FFF2-40B4-BE49-F238E27FC236}">
                <a16:creationId xmlns:a16="http://schemas.microsoft.com/office/drawing/2014/main" id="{8C1EC034-86FF-4396-B4F6-370AF8FEB2CF}"/>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473475" y="339612"/>
            <a:ext cx="1020932" cy="1062191"/>
          </a:xfrm>
          <a:prstGeom prst="rect">
            <a:avLst/>
          </a:prstGeom>
          <a:noFill/>
        </p:spPr>
      </p:pic>
      <p:pic>
        <p:nvPicPr>
          <p:cNvPr id="11" name="Picture 10">
            <a:extLst>
              <a:ext uri="{FF2B5EF4-FFF2-40B4-BE49-F238E27FC236}">
                <a16:creationId xmlns:a16="http://schemas.microsoft.com/office/drawing/2014/main" id="{58380BAD-58E5-4B4E-B8FB-56179CAB6C4F}"/>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10697593" y="442574"/>
            <a:ext cx="1020932" cy="1062191"/>
          </a:xfrm>
          <a:prstGeom prst="rect">
            <a:avLst/>
          </a:prstGeom>
          <a:noFill/>
        </p:spPr>
      </p:pic>
      <p:sp>
        <p:nvSpPr>
          <p:cNvPr id="2" name="TextBox 1">
            <a:extLst>
              <a:ext uri="{FF2B5EF4-FFF2-40B4-BE49-F238E27FC236}">
                <a16:creationId xmlns:a16="http://schemas.microsoft.com/office/drawing/2014/main" id="{427E2ABA-4067-41BC-8C5E-8A91594AF1E0}"/>
              </a:ext>
            </a:extLst>
          </p:cNvPr>
          <p:cNvSpPr txBox="1"/>
          <p:nvPr/>
        </p:nvSpPr>
        <p:spPr>
          <a:xfrm>
            <a:off x="473475" y="1961965"/>
            <a:ext cx="11119085" cy="1692771"/>
          </a:xfrm>
          <a:prstGeom prst="rect">
            <a:avLst/>
          </a:prstGeom>
          <a:noFill/>
        </p:spPr>
        <p:txBody>
          <a:bodyPr wrap="square" rtlCol="0">
            <a:spAutoFit/>
          </a:bodyPr>
          <a:lstStyle/>
          <a:p>
            <a:r>
              <a:rPr lang="en-GB" sz="2400" dirty="0">
                <a:solidFill>
                  <a:srgbClr val="202124"/>
                </a:solidFill>
                <a:latin typeface="Abadi Extra Light" panose="020B0204020104020204" pitchFamily="34" charset="0"/>
              </a:rPr>
              <a:t>Children should get the proper amount of sleep at night </a:t>
            </a:r>
            <a:r>
              <a:rPr lang="en-GB" sz="2400" dirty="0">
                <a:solidFill>
                  <a:srgbClr val="040C28"/>
                </a:solidFill>
                <a:latin typeface="Abadi Extra Light" panose="020B0204020104020204" pitchFamily="34" charset="0"/>
              </a:rPr>
              <a:t>to help stay focused, improve concentration, and improve academic performance</a:t>
            </a:r>
            <a:r>
              <a:rPr lang="en-GB" sz="2400" dirty="0">
                <a:solidFill>
                  <a:srgbClr val="202124"/>
                </a:solidFill>
                <a:latin typeface="Abadi Extra Light" panose="020B0204020104020204" pitchFamily="34" charset="0"/>
              </a:rPr>
              <a:t>. </a:t>
            </a:r>
            <a:endParaRPr lang="en-GB" sz="2400" dirty="0">
              <a:latin typeface="Abadi Extra Light" panose="020B0204020104020204" pitchFamily="34" charset="0"/>
            </a:endParaRPr>
          </a:p>
          <a:p>
            <a:endParaRPr lang="en-GB" sz="3200" dirty="0">
              <a:latin typeface="Abadi Extra Light" panose="020B0204020104020204" pitchFamily="34" charset="0"/>
            </a:endParaRPr>
          </a:p>
          <a:p>
            <a:endParaRPr lang="en-GB" sz="2400" dirty="0">
              <a:latin typeface="Abadi Extra Light" panose="020B0204020104020204" pitchFamily="34" charset="0"/>
            </a:endParaRPr>
          </a:p>
        </p:txBody>
      </p:sp>
      <p:sp>
        <p:nvSpPr>
          <p:cNvPr id="12" name="TextBox 11">
            <a:extLst>
              <a:ext uri="{FF2B5EF4-FFF2-40B4-BE49-F238E27FC236}">
                <a16:creationId xmlns:a16="http://schemas.microsoft.com/office/drawing/2014/main" id="{038C947E-57E4-415B-AF42-5F19CE6CAEAA}"/>
              </a:ext>
            </a:extLst>
          </p:cNvPr>
          <p:cNvSpPr txBox="1"/>
          <p:nvPr/>
        </p:nvSpPr>
        <p:spPr>
          <a:xfrm>
            <a:off x="592633" y="2882597"/>
            <a:ext cx="5804417" cy="1938992"/>
          </a:xfrm>
          <a:prstGeom prst="rect">
            <a:avLst/>
          </a:prstGeom>
          <a:solidFill>
            <a:srgbClr val="CCCCFF"/>
          </a:solidFill>
        </p:spPr>
        <p:txBody>
          <a:bodyPr wrap="square" rtlCol="0">
            <a:spAutoFit/>
          </a:bodyPr>
          <a:lstStyle/>
          <a:p>
            <a:r>
              <a:rPr lang="en-US" sz="2400" dirty="0">
                <a:latin typeface="Abadi Extra Light" panose="020B0204020104020204" pitchFamily="34" charset="0"/>
                <a:cs typeface="Calibri" panose="020F0502020204030204" pitchFamily="34" charset="0"/>
              </a:rPr>
              <a:t>In a survey of children across our school, from year 2 to year 6, when asked:</a:t>
            </a:r>
          </a:p>
          <a:p>
            <a:r>
              <a:rPr lang="en-US" sz="2400" dirty="0">
                <a:latin typeface="Abadi Extra Light" panose="020B0204020104020204" pitchFamily="34" charset="0"/>
                <a:cs typeface="Calibri" panose="020F0502020204030204" pitchFamily="34" charset="0"/>
              </a:rPr>
              <a:t> ‘How do you feel when you come to school each day?’</a:t>
            </a:r>
          </a:p>
          <a:p>
            <a:r>
              <a:rPr lang="en-US" sz="2400" dirty="0">
                <a:latin typeface="Abadi Extra Light" panose="020B0204020104020204" pitchFamily="34" charset="0"/>
                <a:cs typeface="Calibri" panose="020F0502020204030204" pitchFamily="34" charset="0"/>
              </a:rPr>
              <a:t>65% of children told us they feel tired. </a:t>
            </a:r>
          </a:p>
        </p:txBody>
      </p:sp>
      <p:pic>
        <p:nvPicPr>
          <p:cNvPr id="14" name="Picture 2" descr="How much sleep does my child need">
            <a:extLst>
              <a:ext uri="{FF2B5EF4-FFF2-40B4-BE49-F238E27FC236}">
                <a16:creationId xmlns:a16="http://schemas.microsoft.com/office/drawing/2014/main" id="{4D6ED068-9AA4-4287-B840-B3E6276F5B6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1073" r="3163" b="12583"/>
          <a:stretch/>
        </p:blipFill>
        <p:spPr bwMode="auto">
          <a:xfrm>
            <a:off x="6616922" y="2513064"/>
            <a:ext cx="4982445" cy="1719592"/>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273BEF16-9F40-47F8-B47B-FB4A9FCDBB12}"/>
              </a:ext>
            </a:extLst>
          </p:cNvPr>
          <p:cNvSpPr txBox="1"/>
          <p:nvPr/>
        </p:nvSpPr>
        <p:spPr>
          <a:xfrm>
            <a:off x="8626536" y="4706903"/>
            <a:ext cx="2843408" cy="646331"/>
          </a:xfrm>
          <a:prstGeom prst="rect">
            <a:avLst/>
          </a:prstGeom>
          <a:noFill/>
          <a:ln>
            <a:solidFill>
              <a:srgbClr val="009999"/>
            </a:solidFill>
          </a:ln>
        </p:spPr>
        <p:txBody>
          <a:bodyPr wrap="square" rtlCol="0">
            <a:spAutoFit/>
          </a:bodyPr>
          <a:lstStyle/>
          <a:p>
            <a:r>
              <a:rPr lang="en-GB" dirty="0">
                <a:latin typeface="Abadi Extra Light" panose="020B0204020104020204" pitchFamily="34" charset="0"/>
              </a:rPr>
              <a:t>“Fed up that I have to wake up”</a:t>
            </a:r>
          </a:p>
        </p:txBody>
      </p:sp>
      <p:sp>
        <p:nvSpPr>
          <p:cNvPr id="16" name="Rectangle 15">
            <a:extLst>
              <a:ext uri="{FF2B5EF4-FFF2-40B4-BE49-F238E27FC236}">
                <a16:creationId xmlns:a16="http://schemas.microsoft.com/office/drawing/2014/main" id="{8636210F-820E-448F-868A-F79C71951026}"/>
              </a:ext>
            </a:extLst>
          </p:cNvPr>
          <p:cNvSpPr/>
          <p:nvPr/>
        </p:nvSpPr>
        <p:spPr>
          <a:xfrm>
            <a:off x="5174850" y="6005110"/>
            <a:ext cx="2870529" cy="369332"/>
          </a:xfrm>
          <a:prstGeom prst="rect">
            <a:avLst/>
          </a:prstGeom>
          <a:ln>
            <a:solidFill>
              <a:srgbClr val="009999"/>
            </a:solidFill>
          </a:ln>
        </p:spPr>
        <p:txBody>
          <a:bodyPr wrap="none">
            <a:spAutoFit/>
          </a:bodyPr>
          <a:lstStyle/>
          <a:p>
            <a:r>
              <a:rPr lang="en-GB" dirty="0">
                <a:latin typeface="Abadi Extra Light" panose="020B0204020104020204" pitchFamily="34" charset="0"/>
              </a:rPr>
              <a:t>“Tired but I’m happy to come”</a:t>
            </a:r>
          </a:p>
        </p:txBody>
      </p:sp>
      <p:sp>
        <p:nvSpPr>
          <p:cNvPr id="17" name="Rectangle 16">
            <a:extLst>
              <a:ext uri="{FF2B5EF4-FFF2-40B4-BE49-F238E27FC236}">
                <a16:creationId xmlns:a16="http://schemas.microsoft.com/office/drawing/2014/main" id="{35B6A488-B77A-47D6-B963-170363302698}"/>
              </a:ext>
            </a:extLst>
          </p:cNvPr>
          <p:cNvSpPr/>
          <p:nvPr/>
        </p:nvSpPr>
        <p:spPr>
          <a:xfrm>
            <a:off x="4808612" y="5092358"/>
            <a:ext cx="3344450" cy="646331"/>
          </a:xfrm>
          <a:prstGeom prst="rect">
            <a:avLst/>
          </a:prstGeom>
          <a:ln>
            <a:solidFill>
              <a:srgbClr val="009999"/>
            </a:solidFill>
          </a:ln>
        </p:spPr>
        <p:txBody>
          <a:bodyPr wrap="square">
            <a:spAutoFit/>
          </a:bodyPr>
          <a:lstStyle/>
          <a:p>
            <a:r>
              <a:rPr lang="en-GB" dirty="0">
                <a:latin typeface="Abadi Extra Light" panose="020B0204020104020204" pitchFamily="34" charset="0"/>
              </a:rPr>
              <a:t>“I feel alright but I don’t get enough sleep”</a:t>
            </a:r>
          </a:p>
        </p:txBody>
      </p:sp>
      <p:sp>
        <p:nvSpPr>
          <p:cNvPr id="18" name="Rectangle 17">
            <a:extLst>
              <a:ext uri="{FF2B5EF4-FFF2-40B4-BE49-F238E27FC236}">
                <a16:creationId xmlns:a16="http://schemas.microsoft.com/office/drawing/2014/main" id="{E1745050-B1AA-4406-9FCE-DCA069E60A51}"/>
              </a:ext>
            </a:extLst>
          </p:cNvPr>
          <p:cNvSpPr/>
          <p:nvPr/>
        </p:nvSpPr>
        <p:spPr>
          <a:xfrm>
            <a:off x="8487524" y="5785566"/>
            <a:ext cx="2982420" cy="369332"/>
          </a:xfrm>
          <a:prstGeom prst="rect">
            <a:avLst/>
          </a:prstGeom>
          <a:ln>
            <a:solidFill>
              <a:srgbClr val="009999"/>
            </a:solidFill>
          </a:ln>
        </p:spPr>
        <p:txBody>
          <a:bodyPr wrap="none">
            <a:spAutoFit/>
          </a:bodyPr>
          <a:lstStyle/>
          <a:p>
            <a:r>
              <a:rPr lang="en-GB" dirty="0">
                <a:latin typeface="Abadi Extra Light" panose="020B0204020104020204" pitchFamily="34" charset="0"/>
              </a:rPr>
              <a:t>“School is great but I feel tired”</a:t>
            </a:r>
          </a:p>
        </p:txBody>
      </p:sp>
      <p:sp>
        <p:nvSpPr>
          <p:cNvPr id="3" name="Arrow: Bent-Up 2">
            <a:extLst>
              <a:ext uri="{FF2B5EF4-FFF2-40B4-BE49-F238E27FC236}">
                <a16:creationId xmlns:a16="http://schemas.microsoft.com/office/drawing/2014/main" id="{02D772BA-A6C0-45D0-B666-05DED204BCFA}"/>
              </a:ext>
            </a:extLst>
          </p:cNvPr>
          <p:cNvSpPr/>
          <p:nvPr/>
        </p:nvSpPr>
        <p:spPr>
          <a:xfrm rot="5400000">
            <a:off x="3139187" y="4734056"/>
            <a:ext cx="1333310" cy="1508377"/>
          </a:xfrm>
          <a:prstGeom prst="bentUpArrow">
            <a:avLst/>
          </a:prstGeom>
          <a:solidFill>
            <a:srgbClr val="CCCCFF"/>
          </a:solidFill>
          <a:ln>
            <a:solidFill>
              <a:srgbClr val="CCCC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8897996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5920275-0EDD-401D-AAC1-D9CECE39555F}"/>
              </a:ext>
            </a:extLst>
          </p:cNvPr>
          <p:cNvSpPr/>
          <p:nvPr/>
        </p:nvSpPr>
        <p:spPr>
          <a:xfrm>
            <a:off x="0" y="0"/>
            <a:ext cx="12191999" cy="6858000"/>
          </a:xfrm>
          <a:prstGeom prst="rect">
            <a:avLst/>
          </a:prstGeom>
          <a:gradFill flip="none" rotWithShape="1">
            <a:gsLst>
              <a:gs pos="0">
                <a:srgbClr val="009999">
                  <a:shade val="30000"/>
                  <a:satMod val="115000"/>
                </a:srgbClr>
              </a:gs>
              <a:gs pos="50000">
                <a:srgbClr val="009999">
                  <a:shade val="67500"/>
                  <a:satMod val="115000"/>
                </a:srgbClr>
              </a:gs>
              <a:gs pos="100000">
                <a:srgbClr val="009999">
                  <a:shade val="100000"/>
                  <a:satMod val="115000"/>
                </a:srgbClr>
              </a:gs>
            </a:gsLst>
            <a:lin ang="2700000" scaled="1"/>
            <a:tileRect/>
          </a:gradFill>
          <a:ln>
            <a:solidFill>
              <a:srgbClr val="0099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B78DA575-474A-4119-8C98-5640FDF75E45}"/>
              </a:ext>
            </a:extLst>
          </p:cNvPr>
          <p:cNvSpPr/>
          <p:nvPr/>
        </p:nvSpPr>
        <p:spPr>
          <a:xfrm>
            <a:off x="426129" y="1775534"/>
            <a:ext cx="11292396" cy="481169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1F52CE9A-C4C5-4A77-B2B5-FC0EB20B206F}"/>
              </a:ext>
            </a:extLst>
          </p:cNvPr>
          <p:cNvSpPr/>
          <p:nvPr/>
        </p:nvSpPr>
        <p:spPr>
          <a:xfrm>
            <a:off x="426129" y="270769"/>
            <a:ext cx="11292396" cy="123399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0ACFD806-4F31-4BA7-8864-D3FD1A58C77A}"/>
              </a:ext>
            </a:extLst>
          </p:cNvPr>
          <p:cNvSpPr txBox="1"/>
          <p:nvPr/>
        </p:nvSpPr>
        <p:spPr>
          <a:xfrm>
            <a:off x="2541974" y="485988"/>
            <a:ext cx="7267851" cy="769441"/>
          </a:xfrm>
          <a:prstGeom prst="rect">
            <a:avLst/>
          </a:prstGeom>
          <a:noFill/>
        </p:spPr>
        <p:txBody>
          <a:bodyPr wrap="square" rtlCol="0">
            <a:spAutoFit/>
          </a:bodyPr>
          <a:lstStyle/>
          <a:p>
            <a:pPr algn="ctr"/>
            <a:r>
              <a:rPr lang="en-US" sz="4400" dirty="0">
                <a:latin typeface="Abadi Extra Light" panose="020B0204020104020204" pitchFamily="34" charset="0"/>
              </a:rPr>
              <a:t>Hunger can impact learning!</a:t>
            </a:r>
          </a:p>
        </p:txBody>
      </p:sp>
      <p:pic>
        <p:nvPicPr>
          <p:cNvPr id="10" name="Picture 9">
            <a:extLst>
              <a:ext uri="{FF2B5EF4-FFF2-40B4-BE49-F238E27FC236}">
                <a16:creationId xmlns:a16="http://schemas.microsoft.com/office/drawing/2014/main" id="{8C1EC034-86FF-4396-B4F6-370AF8FEB2CF}"/>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473475" y="339612"/>
            <a:ext cx="1020932" cy="1062191"/>
          </a:xfrm>
          <a:prstGeom prst="rect">
            <a:avLst/>
          </a:prstGeom>
          <a:noFill/>
        </p:spPr>
      </p:pic>
      <p:pic>
        <p:nvPicPr>
          <p:cNvPr id="11" name="Picture 10">
            <a:extLst>
              <a:ext uri="{FF2B5EF4-FFF2-40B4-BE49-F238E27FC236}">
                <a16:creationId xmlns:a16="http://schemas.microsoft.com/office/drawing/2014/main" id="{58380BAD-58E5-4B4E-B8FB-56179CAB6C4F}"/>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10697593" y="442574"/>
            <a:ext cx="1020932" cy="1062191"/>
          </a:xfrm>
          <a:prstGeom prst="rect">
            <a:avLst/>
          </a:prstGeom>
          <a:noFill/>
        </p:spPr>
      </p:pic>
      <p:sp>
        <p:nvSpPr>
          <p:cNvPr id="2" name="TextBox 1">
            <a:extLst>
              <a:ext uri="{FF2B5EF4-FFF2-40B4-BE49-F238E27FC236}">
                <a16:creationId xmlns:a16="http://schemas.microsoft.com/office/drawing/2014/main" id="{427E2ABA-4067-41BC-8C5E-8A91594AF1E0}"/>
              </a:ext>
            </a:extLst>
          </p:cNvPr>
          <p:cNvSpPr txBox="1"/>
          <p:nvPr/>
        </p:nvSpPr>
        <p:spPr>
          <a:xfrm>
            <a:off x="473475" y="1961965"/>
            <a:ext cx="9239485" cy="1446550"/>
          </a:xfrm>
          <a:prstGeom prst="rect">
            <a:avLst/>
          </a:prstGeom>
          <a:noFill/>
        </p:spPr>
        <p:txBody>
          <a:bodyPr wrap="square" rtlCol="0">
            <a:spAutoFit/>
          </a:bodyPr>
          <a:lstStyle/>
          <a:p>
            <a:r>
              <a:rPr lang="en-GB" sz="3200" dirty="0">
                <a:latin typeface="Abadi Extra Light" panose="020B0204020104020204" pitchFamily="34" charset="0"/>
              </a:rPr>
              <a:t>Please encourage your child to eat breakfast each day.</a:t>
            </a:r>
          </a:p>
          <a:p>
            <a:endParaRPr lang="en-GB" sz="3200" dirty="0">
              <a:latin typeface="Abadi Extra Light" panose="020B0204020104020204" pitchFamily="34" charset="0"/>
            </a:endParaRPr>
          </a:p>
          <a:p>
            <a:endParaRPr lang="en-GB" sz="2400" dirty="0">
              <a:latin typeface="Abadi Extra Light" panose="020B0204020104020204" pitchFamily="34" charset="0"/>
            </a:endParaRPr>
          </a:p>
        </p:txBody>
      </p:sp>
      <p:pic>
        <p:nvPicPr>
          <p:cNvPr id="1026" name="Picture 2" descr="Bowl Of Cereal O's">
            <a:extLst>
              <a:ext uri="{FF2B5EF4-FFF2-40B4-BE49-F238E27FC236}">
                <a16:creationId xmlns:a16="http://schemas.microsoft.com/office/drawing/2014/main" id="{F7239F3D-31BF-4B02-889D-9FFA0AA2463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19" t="24257" r="2177" b="13713"/>
          <a:stretch/>
        </p:blipFill>
        <p:spPr bwMode="auto">
          <a:xfrm>
            <a:off x="9632196" y="2035974"/>
            <a:ext cx="1864360" cy="1183665"/>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038C947E-57E4-415B-AF42-5F19CE6CAEAA}"/>
              </a:ext>
            </a:extLst>
          </p:cNvPr>
          <p:cNvSpPr txBox="1"/>
          <p:nvPr/>
        </p:nvSpPr>
        <p:spPr>
          <a:xfrm>
            <a:off x="775491" y="2762892"/>
            <a:ext cx="8316430" cy="2308324"/>
          </a:xfrm>
          <a:prstGeom prst="rect">
            <a:avLst/>
          </a:prstGeom>
          <a:noFill/>
        </p:spPr>
        <p:txBody>
          <a:bodyPr wrap="square" rtlCol="0">
            <a:spAutoFit/>
          </a:bodyPr>
          <a:lstStyle/>
          <a:p>
            <a:r>
              <a:rPr lang="en-US" sz="2400" dirty="0">
                <a:latin typeface="Abadi Extra Light" panose="020B0204020104020204" pitchFamily="34" charset="0"/>
              </a:rPr>
              <a:t>Breakfast is a really important meal, it is quite simply, food for your brain! It breaks the overnight fasting period and replenishes the supply of glucose to boost your energy levels and alertness.</a:t>
            </a:r>
            <a:endParaRPr lang="en-GB" sz="2400" dirty="0">
              <a:latin typeface="Abadi Extra Light" panose="020B0204020104020204" pitchFamily="34" charset="0"/>
            </a:endParaRPr>
          </a:p>
          <a:p>
            <a:endParaRPr lang="en-GB" sz="2400" dirty="0">
              <a:latin typeface="Abadi Extra Light" panose="020B0204020104020204" pitchFamily="34" charset="0"/>
            </a:endParaRPr>
          </a:p>
          <a:p>
            <a:r>
              <a:rPr lang="en-GB" sz="2400" dirty="0">
                <a:latin typeface="Abadi Extra Light" panose="020B0204020104020204" pitchFamily="34" charset="0"/>
              </a:rPr>
              <a:t>We provide ‘Breakfast Club’ each morning. The charge for this is £1 per day. To request a place, please contact the school office. </a:t>
            </a:r>
          </a:p>
        </p:txBody>
      </p:sp>
      <p:pic>
        <p:nvPicPr>
          <p:cNvPr id="1028" name="Picture 4" descr="Apples, bananas and orange stock photo. Image of eating - 4673602">
            <a:extLst>
              <a:ext uri="{FF2B5EF4-FFF2-40B4-BE49-F238E27FC236}">
                <a16:creationId xmlns:a16="http://schemas.microsoft.com/office/drawing/2014/main" id="{AEA702FC-C703-4A41-8876-FEF2B50AE41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541426" y="4078944"/>
            <a:ext cx="1727594" cy="12956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28425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5920275-0EDD-401D-AAC1-D9CECE39555F}"/>
              </a:ext>
            </a:extLst>
          </p:cNvPr>
          <p:cNvSpPr/>
          <p:nvPr/>
        </p:nvSpPr>
        <p:spPr>
          <a:xfrm>
            <a:off x="0" y="0"/>
            <a:ext cx="12191999" cy="6858000"/>
          </a:xfrm>
          <a:prstGeom prst="rect">
            <a:avLst/>
          </a:prstGeom>
          <a:gradFill flip="none" rotWithShape="1">
            <a:gsLst>
              <a:gs pos="0">
                <a:srgbClr val="009999">
                  <a:shade val="30000"/>
                  <a:satMod val="115000"/>
                </a:srgbClr>
              </a:gs>
              <a:gs pos="50000">
                <a:srgbClr val="009999">
                  <a:shade val="67500"/>
                  <a:satMod val="115000"/>
                </a:srgbClr>
              </a:gs>
              <a:gs pos="100000">
                <a:srgbClr val="009999">
                  <a:shade val="100000"/>
                  <a:satMod val="115000"/>
                </a:srgbClr>
              </a:gs>
            </a:gsLst>
            <a:lin ang="2700000" scaled="1"/>
            <a:tileRect/>
          </a:gradFill>
          <a:ln>
            <a:solidFill>
              <a:srgbClr val="0099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B78DA575-474A-4119-8C98-5640FDF75E45}"/>
              </a:ext>
            </a:extLst>
          </p:cNvPr>
          <p:cNvSpPr/>
          <p:nvPr/>
        </p:nvSpPr>
        <p:spPr>
          <a:xfrm>
            <a:off x="426129" y="1775534"/>
            <a:ext cx="11292396" cy="481169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3200" dirty="0">
              <a:solidFill>
                <a:schemeClr val="tx1"/>
              </a:solidFill>
              <a:latin typeface="Abadi Extra Light" panose="020B0204020104020204" pitchFamily="34" charset="0"/>
            </a:endParaRPr>
          </a:p>
        </p:txBody>
      </p:sp>
      <p:sp>
        <p:nvSpPr>
          <p:cNvPr id="8" name="Rectangle 7">
            <a:extLst>
              <a:ext uri="{FF2B5EF4-FFF2-40B4-BE49-F238E27FC236}">
                <a16:creationId xmlns:a16="http://schemas.microsoft.com/office/drawing/2014/main" id="{1F52CE9A-C4C5-4A77-B2B5-FC0EB20B206F}"/>
              </a:ext>
            </a:extLst>
          </p:cNvPr>
          <p:cNvSpPr/>
          <p:nvPr/>
        </p:nvSpPr>
        <p:spPr>
          <a:xfrm>
            <a:off x="426129" y="270769"/>
            <a:ext cx="11292396" cy="123399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0ACFD806-4F31-4BA7-8864-D3FD1A58C77A}"/>
              </a:ext>
            </a:extLst>
          </p:cNvPr>
          <p:cNvSpPr txBox="1"/>
          <p:nvPr/>
        </p:nvSpPr>
        <p:spPr>
          <a:xfrm>
            <a:off x="1305018" y="485988"/>
            <a:ext cx="9274208" cy="769441"/>
          </a:xfrm>
          <a:prstGeom prst="rect">
            <a:avLst/>
          </a:prstGeom>
          <a:noFill/>
        </p:spPr>
        <p:txBody>
          <a:bodyPr wrap="square" rtlCol="0">
            <a:spAutoFit/>
          </a:bodyPr>
          <a:lstStyle/>
          <a:p>
            <a:pPr algn="ctr"/>
            <a:r>
              <a:rPr lang="en-US" sz="4400" dirty="0">
                <a:latin typeface="Mountains of Christmas" panose="030005000506000A0004" pitchFamily="66" charset="0"/>
              </a:rPr>
              <a:t>Aims</a:t>
            </a:r>
          </a:p>
        </p:txBody>
      </p:sp>
      <p:sp>
        <p:nvSpPr>
          <p:cNvPr id="13" name="TextBox 12">
            <a:extLst>
              <a:ext uri="{FF2B5EF4-FFF2-40B4-BE49-F238E27FC236}">
                <a16:creationId xmlns:a16="http://schemas.microsoft.com/office/drawing/2014/main" id="{2CA35D16-8628-432D-B4D8-5725BA168373}"/>
              </a:ext>
            </a:extLst>
          </p:cNvPr>
          <p:cNvSpPr txBox="1"/>
          <p:nvPr/>
        </p:nvSpPr>
        <p:spPr>
          <a:xfrm>
            <a:off x="702365" y="2008615"/>
            <a:ext cx="11016160" cy="5016758"/>
          </a:xfrm>
          <a:prstGeom prst="rect">
            <a:avLst/>
          </a:prstGeom>
          <a:noFill/>
        </p:spPr>
        <p:txBody>
          <a:bodyPr wrap="square" rtlCol="0">
            <a:spAutoFit/>
          </a:bodyPr>
          <a:lstStyle/>
          <a:p>
            <a:pPr marL="571500" indent="-571500">
              <a:buFont typeface="Arial" panose="020B0604020202020204" pitchFamily="34" charset="0"/>
              <a:buChar char="•"/>
            </a:pPr>
            <a:r>
              <a:rPr lang="en-US" sz="3200" dirty="0">
                <a:latin typeface="Abadi Extra Light" panose="020B0204020104020204" pitchFamily="34" charset="0"/>
                <a:cs typeface="Calibri" panose="020F0502020204030204" pitchFamily="34" charset="0"/>
              </a:rPr>
              <a:t>To share our aims for your child as they continue their school journey at Windy Arbor.</a:t>
            </a:r>
          </a:p>
          <a:p>
            <a:endParaRPr lang="en-US" sz="3200" dirty="0">
              <a:latin typeface="Abadi Extra Light" panose="020B0204020104020204" pitchFamily="34" charset="0"/>
              <a:cs typeface="Calibri" panose="020F0502020204030204" pitchFamily="34" charset="0"/>
            </a:endParaRPr>
          </a:p>
          <a:p>
            <a:pPr marL="571500" indent="-571500">
              <a:buFont typeface="Arial" panose="020B0604020202020204" pitchFamily="34" charset="0"/>
              <a:buChar char="•"/>
            </a:pPr>
            <a:r>
              <a:rPr lang="en-US" sz="3200" dirty="0">
                <a:latin typeface="Abadi Extra Light" panose="020B0204020104020204" pitchFamily="34" charset="0"/>
                <a:cs typeface="Calibri" panose="020F0502020204030204" pitchFamily="34" charset="0"/>
              </a:rPr>
              <a:t>To help you support your child for the next stage of their school life.</a:t>
            </a:r>
          </a:p>
          <a:p>
            <a:endParaRPr lang="en-US" sz="3200" dirty="0">
              <a:latin typeface="Abadi Extra Light" panose="020B0204020104020204" pitchFamily="34" charset="0"/>
              <a:cs typeface="Calibri" panose="020F0502020204030204" pitchFamily="34" charset="0"/>
            </a:endParaRPr>
          </a:p>
          <a:p>
            <a:pPr marL="571500" indent="-571500">
              <a:buFont typeface="Arial" panose="020B0604020202020204" pitchFamily="34" charset="0"/>
              <a:buChar char="•"/>
            </a:pPr>
            <a:r>
              <a:rPr lang="en-US" sz="3200" dirty="0">
                <a:latin typeface="Abadi Extra Light" panose="020B0204020104020204" pitchFamily="34" charset="0"/>
                <a:cs typeface="Calibri" panose="020F0502020204030204" pitchFamily="34" charset="0"/>
              </a:rPr>
              <a:t>To inform you of the age-related expectations for year 6 pupils.</a:t>
            </a:r>
          </a:p>
          <a:p>
            <a:pPr marL="571500" indent="-571500">
              <a:buFont typeface="Arial" panose="020B0604020202020204" pitchFamily="34" charset="0"/>
              <a:buChar char="•"/>
            </a:pPr>
            <a:endParaRPr lang="en-US" sz="3200" dirty="0">
              <a:latin typeface="Abadi Extra Light" panose="020B0204020104020204" pitchFamily="34" charset="0"/>
              <a:cs typeface="Calibri" panose="020F0502020204030204" pitchFamily="34" charset="0"/>
            </a:endParaRPr>
          </a:p>
          <a:p>
            <a:pPr marL="571500" indent="-571500">
              <a:buFont typeface="Arial" panose="020B0604020202020204" pitchFamily="34" charset="0"/>
              <a:buChar char="•"/>
            </a:pPr>
            <a:r>
              <a:rPr lang="en-US" sz="3200" dirty="0">
                <a:latin typeface="Abadi Extra Light" panose="020B0204020104020204" pitchFamily="34" charset="0"/>
                <a:cs typeface="Calibri" panose="020F0502020204030204" pitchFamily="34" charset="0"/>
              </a:rPr>
              <a:t>To have fun with your children in their learning environment</a:t>
            </a:r>
            <a:endParaRPr lang="en-GB" sz="3200" dirty="0">
              <a:latin typeface="Abadi Extra Light" panose="020B0204020104020204" pitchFamily="34" charset="0"/>
            </a:endParaRPr>
          </a:p>
          <a:p>
            <a:endParaRPr lang="en-US" sz="3200" dirty="0">
              <a:latin typeface="Abadi Extra Light" panose="020B0204020104020204" pitchFamily="34" charset="0"/>
            </a:endParaRPr>
          </a:p>
        </p:txBody>
      </p:sp>
      <p:pic>
        <p:nvPicPr>
          <p:cNvPr id="14" name="Picture 13">
            <a:extLst>
              <a:ext uri="{FF2B5EF4-FFF2-40B4-BE49-F238E27FC236}">
                <a16:creationId xmlns:a16="http://schemas.microsoft.com/office/drawing/2014/main" id="{3918E6F7-EA37-4E75-932B-A5E63C7BC7FA}"/>
              </a:ext>
            </a:extLst>
          </p:cNvPr>
          <p:cNvPicPr>
            <a:picLocks noChangeAspect="1"/>
          </p:cNvPicPr>
          <p:nvPr/>
        </p:nvPicPr>
        <p:blipFill rotWithShape="1">
          <a:blip r:embed="rId2">
            <a:extLst>
              <a:ext uri="{28A0092B-C50C-407E-A947-70E740481C1C}">
                <a14:useLocalDpi xmlns:a14="http://schemas.microsoft.com/office/drawing/2010/main" val="0"/>
              </a:ext>
            </a:extLst>
          </a:blip>
          <a:srcRect t="-687" b="6351"/>
          <a:stretch/>
        </p:blipFill>
        <p:spPr>
          <a:xfrm rot="10800000">
            <a:off x="6705600" y="266971"/>
            <a:ext cx="1470212" cy="1118106"/>
          </a:xfrm>
          <a:prstGeom prst="rect">
            <a:avLst/>
          </a:prstGeom>
        </p:spPr>
      </p:pic>
      <p:sp>
        <p:nvSpPr>
          <p:cNvPr id="15" name="Oval 14">
            <a:extLst>
              <a:ext uri="{FF2B5EF4-FFF2-40B4-BE49-F238E27FC236}">
                <a16:creationId xmlns:a16="http://schemas.microsoft.com/office/drawing/2014/main" id="{99A7B680-DE18-4F1E-A875-84043F24ADF4}"/>
              </a:ext>
            </a:extLst>
          </p:cNvPr>
          <p:cNvSpPr/>
          <p:nvPr/>
        </p:nvSpPr>
        <p:spPr>
          <a:xfrm>
            <a:off x="-429371" y="-233081"/>
            <a:ext cx="2166760" cy="2008615"/>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6" name="Picture 15">
            <a:extLst>
              <a:ext uri="{FF2B5EF4-FFF2-40B4-BE49-F238E27FC236}">
                <a16:creationId xmlns:a16="http://schemas.microsoft.com/office/drawing/2014/main" id="{CFA63280-0B1C-456D-BAF8-01B6133DB499}"/>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92583" y="35600"/>
            <a:ext cx="1414335" cy="1471252"/>
          </a:xfrm>
          <a:prstGeom prst="rect">
            <a:avLst/>
          </a:prstGeom>
          <a:noFill/>
        </p:spPr>
      </p:pic>
    </p:spTree>
    <p:extLst>
      <p:ext uri="{BB962C8B-B14F-4D97-AF65-F5344CB8AC3E}">
        <p14:creationId xmlns:p14="http://schemas.microsoft.com/office/powerpoint/2010/main" val="23066911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5920275-0EDD-401D-AAC1-D9CECE39555F}"/>
              </a:ext>
            </a:extLst>
          </p:cNvPr>
          <p:cNvSpPr/>
          <p:nvPr/>
        </p:nvSpPr>
        <p:spPr>
          <a:xfrm>
            <a:off x="0" y="0"/>
            <a:ext cx="12191999" cy="6858000"/>
          </a:xfrm>
          <a:prstGeom prst="rect">
            <a:avLst/>
          </a:prstGeom>
          <a:gradFill flip="none" rotWithShape="1">
            <a:gsLst>
              <a:gs pos="0">
                <a:srgbClr val="009999">
                  <a:shade val="30000"/>
                  <a:satMod val="115000"/>
                </a:srgbClr>
              </a:gs>
              <a:gs pos="50000">
                <a:srgbClr val="009999">
                  <a:shade val="67500"/>
                  <a:satMod val="115000"/>
                </a:srgbClr>
              </a:gs>
              <a:gs pos="100000">
                <a:srgbClr val="009999">
                  <a:shade val="100000"/>
                  <a:satMod val="115000"/>
                </a:srgbClr>
              </a:gs>
            </a:gsLst>
            <a:lin ang="2700000" scaled="1"/>
            <a:tileRect/>
          </a:gradFill>
          <a:ln>
            <a:solidFill>
              <a:srgbClr val="0099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B78DA575-474A-4119-8C98-5640FDF75E45}"/>
              </a:ext>
            </a:extLst>
          </p:cNvPr>
          <p:cNvSpPr/>
          <p:nvPr/>
        </p:nvSpPr>
        <p:spPr>
          <a:xfrm>
            <a:off x="426129" y="1775534"/>
            <a:ext cx="11292396" cy="481169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1F52CE9A-C4C5-4A77-B2B5-FC0EB20B206F}"/>
              </a:ext>
            </a:extLst>
          </p:cNvPr>
          <p:cNvSpPr/>
          <p:nvPr/>
        </p:nvSpPr>
        <p:spPr>
          <a:xfrm>
            <a:off x="426129" y="270769"/>
            <a:ext cx="11292396" cy="123399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0ACFD806-4F31-4BA7-8864-D3FD1A58C77A}"/>
              </a:ext>
            </a:extLst>
          </p:cNvPr>
          <p:cNvSpPr txBox="1"/>
          <p:nvPr/>
        </p:nvSpPr>
        <p:spPr>
          <a:xfrm>
            <a:off x="2541974" y="485988"/>
            <a:ext cx="6391921" cy="769441"/>
          </a:xfrm>
          <a:prstGeom prst="rect">
            <a:avLst/>
          </a:prstGeom>
          <a:noFill/>
        </p:spPr>
        <p:txBody>
          <a:bodyPr wrap="square" rtlCol="0">
            <a:spAutoFit/>
          </a:bodyPr>
          <a:lstStyle/>
          <a:p>
            <a:pPr algn="ctr"/>
            <a:r>
              <a:rPr lang="en-US" sz="4400" dirty="0">
                <a:latin typeface="Abadi Extra Light" panose="020B0204020104020204" pitchFamily="34" charset="0"/>
              </a:rPr>
              <a:t>School Assessments</a:t>
            </a:r>
          </a:p>
        </p:txBody>
      </p:sp>
      <p:pic>
        <p:nvPicPr>
          <p:cNvPr id="10" name="Picture 9">
            <a:extLst>
              <a:ext uri="{FF2B5EF4-FFF2-40B4-BE49-F238E27FC236}">
                <a16:creationId xmlns:a16="http://schemas.microsoft.com/office/drawing/2014/main" id="{8C1EC034-86FF-4396-B4F6-370AF8FEB2CF}"/>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473475" y="339612"/>
            <a:ext cx="1020932" cy="1062191"/>
          </a:xfrm>
          <a:prstGeom prst="rect">
            <a:avLst/>
          </a:prstGeom>
          <a:noFill/>
        </p:spPr>
      </p:pic>
      <p:pic>
        <p:nvPicPr>
          <p:cNvPr id="11" name="Picture 10">
            <a:extLst>
              <a:ext uri="{FF2B5EF4-FFF2-40B4-BE49-F238E27FC236}">
                <a16:creationId xmlns:a16="http://schemas.microsoft.com/office/drawing/2014/main" id="{58380BAD-58E5-4B4E-B8FB-56179CAB6C4F}"/>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10697593" y="442574"/>
            <a:ext cx="1020932" cy="1062191"/>
          </a:xfrm>
          <a:prstGeom prst="rect">
            <a:avLst/>
          </a:prstGeom>
          <a:noFill/>
        </p:spPr>
      </p:pic>
      <p:sp>
        <p:nvSpPr>
          <p:cNvPr id="12" name="TextBox 11">
            <a:extLst>
              <a:ext uri="{FF2B5EF4-FFF2-40B4-BE49-F238E27FC236}">
                <a16:creationId xmlns:a16="http://schemas.microsoft.com/office/drawing/2014/main" id="{038C947E-57E4-415B-AF42-5F19CE6CAEAA}"/>
              </a:ext>
            </a:extLst>
          </p:cNvPr>
          <p:cNvSpPr txBox="1"/>
          <p:nvPr/>
        </p:nvSpPr>
        <p:spPr>
          <a:xfrm>
            <a:off x="824193" y="2085450"/>
            <a:ext cx="10496268" cy="2923877"/>
          </a:xfrm>
          <a:prstGeom prst="rect">
            <a:avLst/>
          </a:prstGeom>
          <a:noFill/>
        </p:spPr>
        <p:txBody>
          <a:bodyPr wrap="square" rtlCol="0">
            <a:spAutoFit/>
          </a:bodyPr>
          <a:lstStyle/>
          <a:p>
            <a:pPr marL="285750" indent="-285750">
              <a:buFont typeface="Arial" panose="020B0604020202020204" pitchFamily="34" charset="0"/>
              <a:buChar char="•"/>
            </a:pPr>
            <a:r>
              <a:rPr lang="en-US" sz="2000" dirty="0">
                <a:latin typeface="Abadi Extra Light" panose="020B0204020104020204" pitchFamily="34" charset="0"/>
              </a:rPr>
              <a:t>SATs in year 6 will take place week commencing </a:t>
            </a:r>
            <a:r>
              <a:rPr lang="en-US" sz="2000" b="1" dirty="0">
                <a:latin typeface="Abadi Extra Light" panose="020B0204020104020204" pitchFamily="34" charset="0"/>
              </a:rPr>
              <a:t>Monday 11</a:t>
            </a:r>
            <a:r>
              <a:rPr lang="en-US" sz="2000" b="1" baseline="30000" dirty="0">
                <a:latin typeface="Abadi Extra Light" panose="020B0204020104020204" pitchFamily="34" charset="0"/>
              </a:rPr>
              <a:t>th</a:t>
            </a:r>
            <a:r>
              <a:rPr lang="en-US" sz="2000" b="1" dirty="0">
                <a:latin typeface="Abadi Extra Light" panose="020B0204020104020204" pitchFamily="34" charset="0"/>
              </a:rPr>
              <a:t> May and will run until Thursday 14</a:t>
            </a:r>
            <a:r>
              <a:rPr lang="en-US" sz="2000" b="1" baseline="30000" dirty="0">
                <a:latin typeface="Abadi Extra Light" panose="020B0204020104020204" pitchFamily="34" charset="0"/>
              </a:rPr>
              <a:t>th</a:t>
            </a:r>
            <a:r>
              <a:rPr lang="en-US" sz="2000" b="1" dirty="0">
                <a:latin typeface="Abadi Extra Light" panose="020B0204020104020204" pitchFamily="34" charset="0"/>
              </a:rPr>
              <a:t> May 2026.</a:t>
            </a:r>
          </a:p>
          <a:p>
            <a:endParaRPr lang="en-US" sz="2000" dirty="0">
              <a:latin typeface="Abadi Extra Light" panose="020B0204020104020204" pitchFamily="34" charset="0"/>
            </a:endParaRPr>
          </a:p>
          <a:p>
            <a:pPr marL="285750" indent="-285750">
              <a:buFont typeface="Arial" panose="020B0604020202020204" pitchFamily="34" charset="0"/>
              <a:buChar char="•"/>
            </a:pPr>
            <a:r>
              <a:rPr lang="en-US" sz="2000" dirty="0">
                <a:latin typeface="Abadi Extra Light" panose="020B0204020104020204" pitchFamily="34" charset="0"/>
              </a:rPr>
              <a:t>Formative assessment – ongoing teacher assessment.</a:t>
            </a:r>
          </a:p>
          <a:p>
            <a:pPr marL="285750" indent="-285750">
              <a:buFont typeface="Arial" panose="020B0604020202020204" pitchFamily="34" charset="0"/>
              <a:buChar char="•"/>
            </a:pPr>
            <a:endParaRPr lang="en-US" sz="2000" dirty="0">
              <a:latin typeface="Abadi Extra Light" panose="020B0204020104020204" pitchFamily="34" charset="0"/>
            </a:endParaRPr>
          </a:p>
          <a:p>
            <a:pPr marL="285750" indent="-285750">
              <a:buFont typeface="Arial" panose="020B0604020202020204" pitchFamily="34" charset="0"/>
              <a:buChar char="•"/>
            </a:pPr>
            <a:r>
              <a:rPr lang="en-US" sz="2000" dirty="0">
                <a:latin typeface="Abadi Extra Light" panose="020B0204020104020204" pitchFamily="34" charset="0"/>
              </a:rPr>
              <a:t>Summative assessment – assessment that takes place termly through set questions or tasks. (old SATs papers)</a:t>
            </a:r>
          </a:p>
          <a:p>
            <a:endParaRPr lang="en-US" sz="2000" dirty="0">
              <a:latin typeface="Abadi Extra Light" panose="020B0204020104020204" pitchFamily="34" charset="0"/>
            </a:endParaRPr>
          </a:p>
          <a:p>
            <a:endParaRPr lang="en-GB" sz="2400" dirty="0">
              <a:latin typeface="Abadi Extra Light" panose="020B0204020104020204" pitchFamily="34" charset="0"/>
            </a:endParaRPr>
          </a:p>
        </p:txBody>
      </p:sp>
    </p:spTree>
    <p:extLst>
      <p:ext uri="{BB962C8B-B14F-4D97-AF65-F5344CB8AC3E}">
        <p14:creationId xmlns:p14="http://schemas.microsoft.com/office/powerpoint/2010/main" val="9285042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5920275-0EDD-401D-AAC1-D9CECE39555F}"/>
              </a:ext>
            </a:extLst>
          </p:cNvPr>
          <p:cNvSpPr/>
          <p:nvPr/>
        </p:nvSpPr>
        <p:spPr>
          <a:xfrm>
            <a:off x="0" y="0"/>
            <a:ext cx="12191999" cy="6858000"/>
          </a:xfrm>
          <a:prstGeom prst="rect">
            <a:avLst/>
          </a:prstGeom>
          <a:gradFill flip="none" rotWithShape="1">
            <a:gsLst>
              <a:gs pos="0">
                <a:srgbClr val="009999">
                  <a:shade val="30000"/>
                  <a:satMod val="115000"/>
                </a:srgbClr>
              </a:gs>
              <a:gs pos="50000">
                <a:srgbClr val="009999">
                  <a:shade val="67500"/>
                  <a:satMod val="115000"/>
                </a:srgbClr>
              </a:gs>
              <a:gs pos="100000">
                <a:srgbClr val="009999">
                  <a:shade val="100000"/>
                  <a:satMod val="115000"/>
                </a:srgbClr>
              </a:gs>
            </a:gsLst>
            <a:lin ang="2700000" scaled="1"/>
            <a:tileRect/>
          </a:gradFill>
          <a:ln>
            <a:solidFill>
              <a:srgbClr val="0099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B78DA575-474A-4119-8C98-5640FDF75E45}"/>
              </a:ext>
            </a:extLst>
          </p:cNvPr>
          <p:cNvSpPr/>
          <p:nvPr/>
        </p:nvSpPr>
        <p:spPr>
          <a:xfrm>
            <a:off x="426129" y="1775534"/>
            <a:ext cx="11292396" cy="481169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1F52CE9A-C4C5-4A77-B2B5-FC0EB20B206F}"/>
              </a:ext>
            </a:extLst>
          </p:cNvPr>
          <p:cNvSpPr/>
          <p:nvPr/>
        </p:nvSpPr>
        <p:spPr>
          <a:xfrm>
            <a:off x="426129" y="270769"/>
            <a:ext cx="11292396" cy="123399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0ACFD806-4F31-4BA7-8864-D3FD1A58C77A}"/>
              </a:ext>
            </a:extLst>
          </p:cNvPr>
          <p:cNvSpPr txBox="1"/>
          <p:nvPr/>
        </p:nvSpPr>
        <p:spPr>
          <a:xfrm>
            <a:off x="2541974" y="485988"/>
            <a:ext cx="6391921" cy="769441"/>
          </a:xfrm>
          <a:prstGeom prst="rect">
            <a:avLst/>
          </a:prstGeom>
          <a:noFill/>
        </p:spPr>
        <p:txBody>
          <a:bodyPr wrap="square" rtlCol="0">
            <a:spAutoFit/>
          </a:bodyPr>
          <a:lstStyle/>
          <a:p>
            <a:pPr algn="ctr"/>
            <a:r>
              <a:rPr lang="en-US" sz="4400" dirty="0">
                <a:latin typeface="Abadi Extra Light" panose="020B0204020104020204" pitchFamily="34" charset="0"/>
              </a:rPr>
              <a:t>Expectation Booklets</a:t>
            </a:r>
          </a:p>
        </p:txBody>
      </p:sp>
      <p:pic>
        <p:nvPicPr>
          <p:cNvPr id="10" name="Picture 9">
            <a:extLst>
              <a:ext uri="{FF2B5EF4-FFF2-40B4-BE49-F238E27FC236}">
                <a16:creationId xmlns:a16="http://schemas.microsoft.com/office/drawing/2014/main" id="{8C1EC034-86FF-4396-B4F6-370AF8FEB2CF}"/>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473475" y="339612"/>
            <a:ext cx="1020932" cy="1062191"/>
          </a:xfrm>
          <a:prstGeom prst="rect">
            <a:avLst/>
          </a:prstGeom>
          <a:noFill/>
        </p:spPr>
      </p:pic>
      <p:pic>
        <p:nvPicPr>
          <p:cNvPr id="11" name="Picture 10">
            <a:extLst>
              <a:ext uri="{FF2B5EF4-FFF2-40B4-BE49-F238E27FC236}">
                <a16:creationId xmlns:a16="http://schemas.microsoft.com/office/drawing/2014/main" id="{58380BAD-58E5-4B4E-B8FB-56179CAB6C4F}"/>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10697593" y="442574"/>
            <a:ext cx="1020932" cy="1062191"/>
          </a:xfrm>
          <a:prstGeom prst="rect">
            <a:avLst/>
          </a:prstGeom>
          <a:noFill/>
        </p:spPr>
      </p:pic>
      <p:sp>
        <p:nvSpPr>
          <p:cNvPr id="12" name="TextBox 11">
            <a:extLst>
              <a:ext uri="{FF2B5EF4-FFF2-40B4-BE49-F238E27FC236}">
                <a16:creationId xmlns:a16="http://schemas.microsoft.com/office/drawing/2014/main" id="{038C947E-57E4-415B-AF42-5F19CE6CAEAA}"/>
              </a:ext>
            </a:extLst>
          </p:cNvPr>
          <p:cNvSpPr txBox="1"/>
          <p:nvPr/>
        </p:nvSpPr>
        <p:spPr>
          <a:xfrm>
            <a:off x="665290" y="1974114"/>
            <a:ext cx="5883292" cy="3785652"/>
          </a:xfrm>
          <a:prstGeom prst="rect">
            <a:avLst/>
          </a:prstGeom>
          <a:noFill/>
        </p:spPr>
        <p:txBody>
          <a:bodyPr wrap="square" rtlCol="0">
            <a:spAutoFit/>
          </a:bodyPr>
          <a:lstStyle/>
          <a:p>
            <a:r>
              <a:rPr lang="en-GB" sz="2400" dirty="0">
                <a:latin typeface="Abadi Extra Light" panose="020B0204020104020204" pitchFamily="34" charset="0"/>
              </a:rPr>
              <a:t>At the end of last year, you received an email containing an ‘Expectation Booklet’ for your child’s year group. </a:t>
            </a:r>
          </a:p>
          <a:p>
            <a:endParaRPr lang="en-US" sz="2400" dirty="0">
              <a:latin typeface="Abadi Extra Light" panose="020B0204020104020204" pitchFamily="34" charset="0"/>
            </a:endParaRPr>
          </a:p>
          <a:p>
            <a:r>
              <a:rPr lang="en-US" sz="2400" dirty="0">
                <a:latin typeface="Abadi Extra Light" panose="020B0204020104020204" pitchFamily="34" charset="0"/>
              </a:rPr>
              <a:t>T</a:t>
            </a:r>
            <a:r>
              <a:rPr lang="en-GB" sz="2400" dirty="0">
                <a:latin typeface="Abadi Extra Light" panose="020B0204020104020204" pitchFamily="34" charset="0"/>
              </a:rPr>
              <a:t>his has all the information regarding your child’s learning, attendance expectations, uniform and homework expectations. </a:t>
            </a:r>
          </a:p>
          <a:p>
            <a:endParaRPr lang="en-US" sz="2400" dirty="0">
              <a:latin typeface="Abadi Extra Light" panose="020B0204020104020204" pitchFamily="34" charset="0"/>
            </a:endParaRPr>
          </a:p>
          <a:p>
            <a:r>
              <a:rPr lang="en-US" sz="2400" dirty="0">
                <a:latin typeface="Abadi Extra Light" panose="020B0204020104020204" pitchFamily="34" charset="0"/>
              </a:rPr>
              <a:t>P</a:t>
            </a:r>
            <a:r>
              <a:rPr lang="en-GB" sz="2400" dirty="0">
                <a:latin typeface="Abadi Extra Light" panose="020B0204020104020204" pitchFamily="34" charset="0"/>
              </a:rPr>
              <a:t>lease see a member of the Year 6 if you have not received one and would like one.</a:t>
            </a:r>
          </a:p>
        </p:txBody>
      </p:sp>
      <p:pic>
        <p:nvPicPr>
          <p:cNvPr id="3" name="Picture 2">
            <a:extLst>
              <a:ext uri="{FF2B5EF4-FFF2-40B4-BE49-F238E27FC236}">
                <a16:creationId xmlns:a16="http://schemas.microsoft.com/office/drawing/2014/main" id="{4A25495C-D247-4517-A6E4-2653B26B97AA}"/>
              </a:ext>
            </a:extLst>
          </p:cNvPr>
          <p:cNvPicPr>
            <a:picLocks noChangeAspect="1"/>
          </p:cNvPicPr>
          <p:nvPr/>
        </p:nvPicPr>
        <p:blipFill>
          <a:blip r:embed="rId3"/>
          <a:stretch>
            <a:fillRect/>
          </a:stretch>
        </p:blipFill>
        <p:spPr>
          <a:xfrm>
            <a:off x="8371257" y="2215505"/>
            <a:ext cx="2704986" cy="3931754"/>
          </a:xfrm>
          <a:prstGeom prst="rect">
            <a:avLst/>
          </a:prstGeom>
        </p:spPr>
      </p:pic>
    </p:spTree>
    <p:extLst>
      <p:ext uri="{BB962C8B-B14F-4D97-AF65-F5344CB8AC3E}">
        <p14:creationId xmlns:p14="http://schemas.microsoft.com/office/powerpoint/2010/main" val="5666957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5920275-0EDD-401D-AAC1-D9CECE39555F}"/>
              </a:ext>
            </a:extLst>
          </p:cNvPr>
          <p:cNvSpPr/>
          <p:nvPr/>
        </p:nvSpPr>
        <p:spPr>
          <a:xfrm>
            <a:off x="0" y="0"/>
            <a:ext cx="12191999" cy="6858000"/>
          </a:xfrm>
          <a:prstGeom prst="rect">
            <a:avLst/>
          </a:prstGeom>
          <a:gradFill flip="none" rotWithShape="1">
            <a:gsLst>
              <a:gs pos="0">
                <a:srgbClr val="009999">
                  <a:shade val="30000"/>
                  <a:satMod val="115000"/>
                </a:srgbClr>
              </a:gs>
              <a:gs pos="50000">
                <a:srgbClr val="009999">
                  <a:shade val="67500"/>
                  <a:satMod val="115000"/>
                </a:srgbClr>
              </a:gs>
              <a:gs pos="100000">
                <a:srgbClr val="009999">
                  <a:shade val="100000"/>
                  <a:satMod val="115000"/>
                </a:srgbClr>
              </a:gs>
            </a:gsLst>
            <a:lin ang="2700000" scaled="1"/>
            <a:tileRect/>
          </a:gradFill>
          <a:ln>
            <a:solidFill>
              <a:srgbClr val="0099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B78DA575-474A-4119-8C98-5640FDF75E45}"/>
              </a:ext>
            </a:extLst>
          </p:cNvPr>
          <p:cNvSpPr/>
          <p:nvPr/>
        </p:nvSpPr>
        <p:spPr>
          <a:xfrm>
            <a:off x="426129" y="1775534"/>
            <a:ext cx="11292396" cy="481169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1F52CE9A-C4C5-4A77-B2B5-FC0EB20B206F}"/>
              </a:ext>
            </a:extLst>
          </p:cNvPr>
          <p:cNvSpPr/>
          <p:nvPr/>
        </p:nvSpPr>
        <p:spPr>
          <a:xfrm>
            <a:off x="426129" y="270769"/>
            <a:ext cx="11292396" cy="123399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0ACFD806-4F31-4BA7-8864-D3FD1A58C77A}"/>
              </a:ext>
            </a:extLst>
          </p:cNvPr>
          <p:cNvSpPr txBox="1"/>
          <p:nvPr/>
        </p:nvSpPr>
        <p:spPr>
          <a:xfrm>
            <a:off x="2541974" y="459484"/>
            <a:ext cx="6391921" cy="769441"/>
          </a:xfrm>
          <a:prstGeom prst="rect">
            <a:avLst/>
          </a:prstGeom>
          <a:noFill/>
        </p:spPr>
        <p:txBody>
          <a:bodyPr wrap="square" rtlCol="0">
            <a:spAutoFit/>
          </a:bodyPr>
          <a:lstStyle/>
          <a:p>
            <a:pPr algn="ctr"/>
            <a:r>
              <a:rPr lang="en-US" sz="4400" dirty="0">
                <a:latin typeface="Abadi Extra Light" panose="020B0204020104020204" pitchFamily="34" charset="0"/>
              </a:rPr>
              <a:t>Year 6 Team</a:t>
            </a:r>
          </a:p>
        </p:txBody>
      </p:sp>
      <p:pic>
        <p:nvPicPr>
          <p:cNvPr id="10" name="Picture 9">
            <a:extLst>
              <a:ext uri="{FF2B5EF4-FFF2-40B4-BE49-F238E27FC236}">
                <a16:creationId xmlns:a16="http://schemas.microsoft.com/office/drawing/2014/main" id="{8C1EC034-86FF-4396-B4F6-370AF8FEB2CF}"/>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473475" y="339612"/>
            <a:ext cx="1020932" cy="1062191"/>
          </a:xfrm>
          <a:prstGeom prst="rect">
            <a:avLst/>
          </a:prstGeom>
          <a:noFill/>
        </p:spPr>
      </p:pic>
      <p:pic>
        <p:nvPicPr>
          <p:cNvPr id="11" name="Picture 10">
            <a:extLst>
              <a:ext uri="{FF2B5EF4-FFF2-40B4-BE49-F238E27FC236}">
                <a16:creationId xmlns:a16="http://schemas.microsoft.com/office/drawing/2014/main" id="{58380BAD-58E5-4B4E-B8FB-56179CAB6C4F}"/>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10697593" y="442574"/>
            <a:ext cx="1020932" cy="1062191"/>
          </a:xfrm>
          <a:prstGeom prst="rect">
            <a:avLst/>
          </a:prstGeom>
          <a:noFill/>
        </p:spPr>
      </p:pic>
      <p:pic>
        <p:nvPicPr>
          <p:cNvPr id="5" name="Picture 4">
            <a:extLst>
              <a:ext uri="{FF2B5EF4-FFF2-40B4-BE49-F238E27FC236}">
                <a16:creationId xmlns:a16="http://schemas.microsoft.com/office/drawing/2014/main" id="{32D5C537-0F3B-4F49-867F-0C049B67FD35}"/>
              </a:ext>
            </a:extLst>
          </p:cNvPr>
          <p:cNvPicPr>
            <a:picLocks noChangeAspect="1"/>
          </p:cNvPicPr>
          <p:nvPr/>
        </p:nvPicPr>
        <p:blipFill>
          <a:blip r:embed="rId3"/>
          <a:stretch>
            <a:fillRect/>
          </a:stretch>
        </p:blipFill>
        <p:spPr>
          <a:xfrm>
            <a:off x="4090109" y="1892576"/>
            <a:ext cx="3900952" cy="4735260"/>
          </a:xfrm>
          <a:prstGeom prst="rect">
            <a:avLst/>
          </a:prstGeom>
        </p:spPr>
      </p:pic>
    </p:spTree>
    <p:extLst>
      <p:ext uri="{BB962C8B-B14F-4D97-AF65-F5344CB8AC3E}">
        <p14:creationId xmlns:p14="http://schemas.microsoft.com/office/powerpoint/2010/main" val="9791211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5920275-0EDD-401D-AAC1-D9CECE39555F}"/>
              </a:ext>
            </a:extLst>
          </p:cNvPr>
          <p:cNvSpPr/>
          <p:nvPr/>
        </p:nvSpPr>
        <p:spPr>
          <a:xfrm>
            <a:off x="0" y="0"/>
            <a:ext cx="12191999" cy="6858000"/>
          </a:xfrm>
          <a:prstGeom prst="rect">
            <a:avLst/>
          </a:prstGeom>
          <a:gradFill flip="none" rotWithShape="1">
            <a:gsLst>
              <a:gs pos="0">
                <a:srgbClr val="009999">
                  <a:shade val="30000"/>
                  <a:satMod val="115000"/>
                </a:srgbClr>
              </a:gs>
              <a:gs pos="50000">
                <a:srgbClr val="009999">
                  <a:shade val="67500"/>
                  <a:satMod val="115000"/>
                </a:srgbClr>
              </a:gs>
              <a:gs pos="100000">
                <a:srgbClr val="009999">
                  <a:shade val="100000"/>
                  <a:satMod val="115000"/>
                </a:srgbClr>
              </a:gs>
            </a:gsLst>
            <a:lin ang="2700000" scaled="1"/>
            <a:tileRect/>
          </a:gradFill>
          <a:ln>
            <a:solidFill>
              <a:srgbClr val="0099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B78DA575-474A-4119-8C98-5640FDF75E45}"/>
              </a:ext>
            </a:extLst>
          </p:cNvPr>
          <p:cNvSpPr/>
          <p:nvPr/>
        </p:nvSpPr>
        <p:spPr>
          <a:xfrm>
            <a:off x="426129" y="1775534"/>
            <a:ext cx="11292396" cy="481169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1F52CE9A-C4C5-4A77-B2B5-FC0EB20B206F}"/>
              </a:ext>
            </a:extLst>
          </p:cNvPr>
          <p:cNvSpPr/>
          <p:nvPr/>
        </p:nvSpPr>
        <p:spPr>
          <a:xfrm>
            <a:off x="426129" y="270769"/>
            <a:ext cx="11292396" cy="123399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0ACFD806-4F31-4BA7-8864-D3FD1A58C77A}"/>
              </a:ext>
            </a:extLst>
          </p:cNvPr>
          <p:cNvSpPr txBox="1"/>
          <p:nvPr/>
        </p:nvSpPr>
        <p:spPr>
          <a:xfrm>
            <a:off x="2541974" y="485988"/>
            <a:ext cx="6391921" cy="769441"/>
          </a:xfrm>
          <a:prstGeom prst="rect">
            <a:avLst/>
          </a:prstGeom>
          <a:noFill/>
        </p:spPr>
        <p:txBody>
          <a:bodyPr wrap="square" rtlCol="0">
            <a:spAutoFit/>
          </a:bodyPr>
          <a:lstStyle/>
          <a:p>
            <a:pPr algn="ctr"/>
            <a:r>
              <a:rPr lang="en-US" sz="4400" dirty="0">
                <a:latin typeface="Abadi Extra Light" panose="020B0204020104020204" pitchFamily="34" charset="0"/>
              </a:rPr>
              <a:t>So far this term…</a:t>
            </a:r>
          </a:p>
        </p:txBody>
      </p:sp>
      <p:pic>
        <p:nvPicPr>
          <p:cNvPr id="10" name="Picture 9">
            <a:extLst>
              <a:ext uri="{FF2B5EF4-FFF2-40B4-BE49-F238E27FC236}">
                <a16:creationId xmlns:a16="http://schemas.microsoft.com/office/drawing/2014/main" id="{8C1EC034-86FF-4396-B4F6-370AF8FEB2CF}"/>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473475" y="339612"/>
            <a:ext cx="1020932" cy="1062191"/>
          </a:xfrm>
          <a:prstGeom prst="rect">
            <a:avLst/>
          </a:prstGeom>
          <a:noFill/>
        </p:spPr>
      </p:pic>
      <p:pic>
        <p:nvPicPr>
          <p:cNvPr id="11" name="Picture 10">
            <a:extLst>
              <a:ext uri="{FF2B5EF4-FFF2-40B4-BE49-F238E27FC236}">
                <a16:creationId xmlns:a16="http://schemas.microsoft.com/office/drawing/2014/main" id="{58380BAD-58E5-4B4E-B8FB-56179CAB6C4F}"/>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10697593" y="442574"/>
            <a:ext cx="1020932" cy="1062191"/>
          </a:xfrm>
          <a:prstGeom prst="rect">
            <a:avLst/>
          </a:prstGeom>
          <a:noFill/>
        </p:spPr>
      </p:pic>
      <p:sp>
        <p:nvSpPr>
          <p:cNvPr id="12" name="TextBox 11">
            <a:extLst>
              <a:ext uri="{FF2B5EF4-FFF2-40B4-BE49-F238E27FC236}">
                <a16:creationId xmlns:a16="http://schemas.microsoft.com/office/drawing/2014/main" id="{038C947E-57E4-415B-AF42-5F19CE6CAEAA}"/>
              </a:ext>
            </a:extLst>
          </p:cNvPr>
          <p:cNvSpPr txBox="1"/>
          <p:nvPr/>
        </p:nvSpPr>
        <p:spPr>
          <a:xfrm>
            <a:off x="426129" y="1365304"/>
            <a:ext cx="11339742" cy="400110"/>
          </a:xfrm>
          <a:prstGeom prst="rect">
            <a:avLst/>
          </a:prstGeom>
          <a:noFill/>
        </p:spPr>
        <p:txBody>
          <a:bodyPr wrap="square" rtlCol="0">
            <a:spAutoFit/>
          </a:bodyPr>
          <a:lstStyle/>
          <a:p>
            <a:r>
              <a:rPr lang="en-GB" sz="2000" b="1" dirty="0">
                <a:latin typeface="Abadi Extra Light" panose="020B0204020104020204" pitchFamily="34" charset="0"/>
              </a:rPr>
              <a:t>  </a:t>
            </a:r>
          </a:p>
        </p:txBody>
      </p:sp>
      <p:sp>
        <p:nvSpPr>
          <p:cNvPr id="49" name="Rectangle 48">
            <a:extLst>
              <a:ext uri="{FF2B5EF4-FFF2-40B4-BE49-F238E27FC236}">
                <a16:creationId xmlns:a16="http://schemas.microsoft.com/office/drawing/2014/main" id="{552A7678-5AF6-489F-B9CC-729952E0EB75}"/>
              </a:ext>
            </a:extLst>
          </p:cNvPr>
          <p:cNvSpPr/>
          <p:nvPr/>
        </p:nvSpPr>
        <p:spPr>
          <a:xfrm>
            <a:off x="1127760" y="2413338"/>
            <a:ext cx="10129520" cy="3416320"/>
          </a:xfrm>
          <a:prstGeom prst="rect">
            <a:avLst/>
          </a:prstGeom>
        </p:spPr>
        <p:txBody>
          <a:bodyPr wrap="square">
            <a:spAutoFit/>
          </a:bodyPr>
          <a:lstStyle/>
          <a:p>
            <a:pPr marL="285750" indent="-285750">
              <a:buFont typeface="Arial" panose="020B0604020202020204" pitchFamily="34" charset="0"/>
              <a:buChar char="•"/>
            </a:pPr>
            <a:r>
              <a:rPr lang="en-US" sz="2400" dirty="0">
                <a:latin typeface="Abadi Extra Light" panose="020B0204020104020204" pitchFamily="34" charset="0"/>
              </a:rPr>
              <a:t>The children have settled in really well!</a:t>
            </a:r>
          </a:p>
          <a:p>
            <a:endParaRPr lang="en-US" sz="2400" dirty="0">
              <a:latin typeface="Abadi Extra Light" panose="020B0204020104020204" pitchFamily="34" charset="0"/>
            </a:endParaRPr>
          </a:p>
          <a:p>
            <a:pPr marL="285750" indent="-285750">
              <a:buFont typeface="Arial" panose="020B0604020202020204" pitchFamily="34" charset="0"/>
              <a:buChar char="•"/>
            </a:pPr>
            <a:r>
              <a:rPr lang="en-US" sz="2400" dirty="0">
                <a:latin typeface="Abadi Extra Light" panose="020B0204020104020204" pitchFamily="34" charset="0"/>
              </a:rPr>
              <a:t>They are adapting well to new routines, new areas of study and being able to use different areas of the school.</a:t>
            </a:r>
          </a:p>
          <a:p>
            <a:endParaRPr lang="en-US" sz="2400" dirty="0">
              <a:latin typeface="Abadi Extra Light" panose="020B0204020104020204" pitchFamily="34" charset="0"/>
            </a:endParaRPr>
          </a:p>
          <a:p>
            <a:pPr marL="285750" indent="-285750">
              <a:buFont typeface="Arial" panose="020B0604020202020204" pitchFamily="34" charset="0"/>
              <a:buChar char="•"/>
            </a:pPr>
            <a:r>
              <a:rPr lang="en-US" sz="2400" dirty="0">
                <a:latin typeface="Abadi Extra Light" panose="020B0204020104020204" pitchFamily="34" charset="0"/>
              </a:rPr>
              <a:t>They are enjoying the familiarity of the timetable and structures in place. </a:t>
            </a:r>
          </a:p>
          <a:p>
            <a:pPr marL="285750" indent="-285750">
              <a:buFont typeface="Arial" panose="020B0604020202020204" pitchFamily="34" charset="0"/>
              <a:buChar char="•"/>
            </a:pPr>
            <a:endParaRPr lang="en-US" sz="2400" dirty="0">
              <a:latin typeface="Abadi Extra Light" panose="020B0204020104020204" pitchFamily="34" charset="0"/>
            </a:endParaRPr>
          </a:p>
          <a:p>
            <a:pPr marL="285750" indent="-285750">
              <a:buFont typeface="Arial" panose="020B0604020202020204" pitchFamily="34" charset="0"/>
              <a:buChar char="•"/>
            </a:pPr>
            <a:r>
              <a:rPr lang="en-US" sz="2400" dirty="0">
                <a:latin typeface="Abadi Extra Light" panose="020B0204020104020204" pitchFamily="34" charset="0"/>
              </a:rPr>
              <a:t>They are working really hard and showing us a great attitude towards their learning.</a:t>
            </a:r>
            <a:endParaRPr lang="en-GB" sz="2400" dirty="0">
              <a:latin typeface="Abadi Extra Light" panose="020B0204020104020204" pitchFamily="34" charset="0"/>
            </a:endParaRPr>
          </a:p>
        </p:txBody>
      </p:sp>
    </p:spTree>
    <p:extLst>
      <p:ext uri="{BB962C8B-B14F-4D97-AF65-F5344CB8AC3E}">
        <p14:creationId xmlns:p14="http://schemas.microsoft.com/office/powerpoint/2010/main" val="33995730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5920275-0EDD-401D-AAC1-D9CECE39555F}"/>
              </a:ext>
            </a:extLst>
          </p:cNvPr>
          <p:cNvSpPr/>
          <p:nvPr/>
        </p:nvSpPr>
        <p:spPr>
          <a:xfrm>
            <a:off x="0" y="0"/>
            <a:ext cx="12191999" cy="6858000"/>
          </a:xfrm>
          <a:prstGeom prst="rect">
            <a:avLst/>
          </a:prstGeom>
          <a:gradFill flip="none" rotWithShape="1">
            <a:gsLst>
              <a:gs pos="0">
                <a:srgbClr val="009999">
                  <a:shade val="30000"/>
                  <a:satMod val="115000"/>
                </a:srgbClr>
              </a:gs>
              <a:gs pos="50000">
                <a:srgbClr val="009999">
                  <a:shade val="67500"/>
                  <a:satMod val="115000"/>
                </a:srgbClr>
              </a:gs>
              <a:gs pos="100000">
                <a:srgbClr val="009999">
                  <a:shade val="100000"/>
                  <a:satMod val="115000"/>
                </a:srgbClr>
              </a:gs>
            </a:gsLst>
            <a:lin ang="2700000" scaled="1"/>
            <a:tileRect/>
          </a:gradFill>
          <a:ln>
            <a:solidFill>
              <a:srgbClr val="0099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B78DA575-474A-4119-8C98-5640FDF75E45}"/>
              </a:ext>
            </a:extLst>
          </p:cNvPr>
          <p:cNvSpPr/>
          <p:nvPr/>
        </p:nvSpPr>
        <p:spPr>
          <a:xfrm>
            <a:off x="426129" y="1775534"/>
            <a:ext cx="11292396" cy="481169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3200" dirty="0"/>
              <a:t>Warning from your teacher</a:t>
            </a:r>
          </a:p>
          <a:p>
            <a:r>
              <a:rPr lang="en-GB" sz="3200" dirty="0"/>
              <a:t>Removal from dojo</a:t>
            </a:r>
          </a:p>
          <a:p>
            <a:r>
              <a:rPr lang="en-GB" sz="3200" dirty="0"/>
              <a:t>Loss of privileges</a:t>
            </a:r>
          </a:p>
          <a:p>
            <a:r>
              <a:rPr lang="en-GB" sz="3200" dirty="0"/>
              <a:t>Isolation station</a:t>
            </a:r>
          </a:p>
          <a:p>
            <a:r>
              <a:rPr lang="en-GB" sz="3200" dirty="0"/>
              <a:t>Time out in another classroom</a:t>
            </a:r>
          </a:p>
          <a:p>
            <a:r>
              <a:rPr lang="en-GB" sz="3200" dirty="0"/>
              <a:t>Time out with phase leader</a:t>
            </a:r>
          </a:p>
          <a:p>
            <a:r>
              <a:rPr lang="en-GB" sz="3200" dirty="0"/>
              <a:t>Behaviour contract</a:t>
            </a:r>
          </a:p>
          <a:p>
            <a:r>
              <a:rPr lang="en-GB" sz="3200" dirty="0"/>
              <a:t>Suspension</a:t>
            </a:r>
          </a:p>
          <a:p>
            <a:r>
              <a:rPr lang="en-GB" sz="3200" dirty="0"/>
              <a:t>Exclusion</a:t>
            </a:r>
            <a:endParaRPr lang="en-GB" sz="3200" dirty="0">
              <a:solidFill>
                <a:schemeClr val="tx1"/>
              </a:solidFill>
              <a:latin typeface="Abadi Extra Light" panose="020B0204020104020204" pitchFamily="34" charset="0"/>
            </a:endParaRPr>
          </a:p>
        </p:txBody>
      </p:sp>
      <p:sp>
        <p:nvSpPr>
          <p:cNvPr id="8" name="Rectangle 7">
            <a:extLst>
              <a:ext uri="{FF2B5EF4-FFF2-40B4-BE49-F238E27FC236}">
                <a16:creationId xmlns:a16="http://schemas.microsoft.com/office/drawing/2014/main" id="{1F52CE9A-C4C5-4A77-B2B5-FC0EB20B206F}"/>
              </a:ext>
            </a:extLst>
          </p:cNvPr>
          <p:cNvSpPr/>
          <p:nvPr/>
        </p:nvSpPr>
        <p:spPr>
          <a:xfrm>
            <a:off x="426129" y="221342"/>
            <a:ext cx="11292396" cy="123399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Picture 9">
            <a:extLst>
              <a:ext uri="{FF2B5EF4-FFF2-40B4-BE49-F238E27FC236}">
                <a16:creationId xmlns:a16="http://schemas.microsoft.com/office/drawing/2014/main" id="{8C1EC034-86FF-4396-B4F6-370AF8FEB2CF}"/>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473475" y="339612"/>
            <a:ext cx="1020932" cy="1062191"/>
          </a:xfrm>
          <a:prstGeom prst="rect">
            <a:avLst/>
          </a:prstGeom>
          <a:noFill/>
        </p:spPr>
      </p:pic>
      <p:pic>
        <p:nvPicPr>
          <p:cNvPr id="11" name="Picture 10">
            <a:extLst>
              <a:ext uri="{FF2B5EF4-FFF2-40B4-BE49-F238E27FC236}">
                <a16:creationId xmlns:a16="http://schemas.microsoft.com/office/drawing/2014/main" id="{58380BAD-58E5-4B4E-B8FB-56179CAB6C4F}"/>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10697593" y="442574"/>
            <a:ext cx="1020932" cy="1062191"/>
          </a:xfrm>
          <a:prstGeom prst="rect">
            <a:avLst/>
          </a:prstGeom>
          <a:noFill/>
        </p:spPr>
      </p:pic>
      <p:sp>
        <p:nvSpPr>
          <p:cNvPr id="9" name="Title 1">
            <a:extLst>
              <a:ext uri="{FF2B5EF4-FFF2-40B4-BE49-F238E27FC236}">
                <a16:creationId xmlns:a16="http://schemas.microsoft.com/office/drawing/2014/main" id="{9DE2E8EC-57CB-4485-8EA6-8A2AE22AB377}"/>
              </a:ext>
            </a:extLst>
          </p:cNvPr>
          <p:cNvSpPr>
            <a:spLocks noGrp="1"/>
          </p:cNvSpPr>
          <p:nvPr>
            <p:ph type="title"/>
          </p:nvPr>
        </p:nvSpPr>
        <p:spPr>
          <a:xfrm>
            <a:off x="838200" y="365125"/>
            <a:ext cx="10515600" cy="1325563"/>
          </a:xfrm>
        </p:spPr>
        <p:txBody>
          <a:bodyPr/>
          <a:lstStyle/>
          <a:p>
            <a:pPr algn="ctr"/>
            <a:r>
              <a:rPr lang="en-GB" dirty="0">
                <a:latin typeface="Abadi Extra Light" panose="020B0204020104020204" pitchFamily="34" charset="0"/>
              </a:rPr>
              <a:t>How can you help your child at home</a:t>
            </a:r>
          </a:p>
        </p:txBody>
      </p:sp>
      <p:sp>
        <p:nvSpPr>
          <p:cNvPr id="15" name="TextBox 14">
            <a:extLst>
              <a:ext uri="{FF2B5EF4-FFF2-40B4-BE49-F238E27FC236}">
                <a16:creationId xmlns:a16="http://schemas.microsoft.com/office/drawing/2014/main" id="{817E2B5D-76BD-4326-BE8B-109F239447A2}"/>
              </a:ext>
            </a:extLst>
          </p:cNvPr>
          <p:cNvSpPr txBox="1"/>
          <p:nvPr/>
        </p:nvSpPr>
        <p:spPr>
          <a:xfrm>
            <a:off x="938906" y="2186026"/>
            <a:ext cx="11679222" cy="3785652"/>
          </a:xfrm>
          <a:prstGeom prst="rect">
            <a:avLst/>
          </a:prstGeom>
          <a:noFill/>
        </p:spPr>
        <p:txBody>
          <a:bodyPr wrap="square" rtlCol="0">
            <a:spAutoFit/>
          </a:bodyPr>
          <a:lstStyle/>
          <a:p>
            <a:pPr marL="285750" indent="-285750">
              <a:buFont typeface="Arial" panose="020B0604020202020204" pitchFamily="34" charset="0"/>
              <a:buChar char="•"/>
            </a:pPr>
            <a:r>
              <a:rPr lang="en-US" sz="4000" dirty="0">
                <a:latin typeface="Abadi Extra Light" panose="020B0204020104020204" pitchFamily="34" charset="0"/>
              </a:rPr>
              <a:t>Listen to your child read. </a:t>
            </a:r>
          </a:p>
          <a:p>
            <a:pPr marL="285750" indent="-285750">
              <a:buFont typeface="Arial" panose="020B0604020202020204" pitchFamily="34" charset="0"/>
              <a:buChar char="•"/>
            </a:pPr>
            <a:endParaRPr lang="en-US" sz="4000" dirty="0">
              <a:highlight>
                <a:srgbClr val="FFFF00"/>
              </a:highlight>
              <a:latin typeface="Abadi Extra Light" panose="020B0204020104020204" pitchFamily="34" charset="0"/>
            </a:endParaRPr>
          </a:p>
          <a:p>
            <a:pPr marL="285750" indent="-285750">
              <a:buFont typeface="Arial" panose="020B0604020202020204" pitchFamily="34" charset="0"/>
              <a:buChar char="•"/>
            </a:pPr>
            <a:r>
              <a:rPr lang="en-US" sz="4000" dirty="0">
                <a:latin typeface="Abadi Extra Light" panose="020B0204020104020204" pitchFamily="34" charset="0"/>
              </a:rPr>
              <a:t>Read to your child.</a:t>
            </a:r>
          </a:p>
          <a:p>
            <a:endParaRPr lang="en-US" sz="4000" dirty="0">
              <a:highlight>
                <a:srgbClr val="FFFF00"/>
              </a:highlight>
              <a:latin typeface="Abadi Extra Light" panose="020B0204020104020204" pitchFamily="34" charset="0"/>
            </a:endParaRPr>
          </a:p>
          <a:p>
            <a:pPr marL="285750" indent="-285750">
              <a:buFont typeface="Arial" panose="020B0604020202020204" pitchFamily="34" charset="0"/>
              <a:buChar char="•"/>
            </a:pPr>
            <a:r>
              <a:rPr lang="en-US" sz="4000" dirty="0">
                <a:latin typeface="Abadi Extra Light" panose="020B0204020104020204" pitchFamily="34" charset="0"/>
              </a:rPr>
              <a:t>Support children in their homework tasks.</a:t>
            </a:r>
          </a:p>
          <a:p>
            <a:pPr marL="285750" indent="-285750">
              <a:buFont typeface="Arial" panose="020B0604020202020204" pitchFamily="34" charset="0"/>
              <a:buChar char="•"/>
            </a:pPr>
            <a:endParaRPr lang="en-GB" sz="4000" dirty="0"/>
          </a:p>
        </p:txBody>
      </p:sp>
      <p:pic>
        <p:nvPicPr>
          <p:cNvPr id="12" name="Picture 11">
            <a:extLst>
              <a:ext uri="{FF2B5EF4-FFF2-40B4-BE49-F238E27FC236}">
                <a16:creationId xmlns:a16="http://schemas.microsoft.com/office/drawing/2014/main" id="{E51E82FF-D89A-4781-8C64-B182C411A992}"/>
              </a:ext>
            </a:extLst>
          </p:cNvPr>
          <p:cNvPicPr>
            <a:picLocks noChangeAspect="1"/>
          </p:cNvPicPr>
          <p:nvPr/>
        </p:nvPicPr>
        <p:blipFill>
          <a:blip r:embed="rId3"/>
          <a:stretch>
            <a:fillRect/>
          </a:stretch>
        </p:blipFill>
        <p:spPr>
          <a:xfrm>
            <a:off x="8425961" y="2075444"/>
            <a:ext cx="2952603" cy="2105938"/>
          </a:xfrm>
          <a:prstGeom prst="rect">
            <a:avLst/>
          </a:prstGeom>
        </p:spPr>
      </p:pic>
    </p:spTree>
    <p:extLst>
      <p:ext uri="{BB962C8B-B14F-4D97-AF65-F5344CB8AC3E}">
        <p14:creationId xmlns:p14="http://schemas.microsoft.com/office/powerpoint/2010/main" val="29387178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5920275-0EDD-401D-AAC1-D9CECE39555F}"/>
              </a:ext>
            </a:extLst>
          </p:cNvPr>
          <p:cNvSpPr/>
          <p:nvPr/>
        </p:nvSpPr>
        <p:spPr>
          <a:xfrm>
            <a:off x="0" y="0"/>
            <a:ext cx="12191999" cy="6858000"/>
          </a:xfrm>
          <a:prstGeom prst="rect">
            <a:avLst/>
          </a:prstGeom>
          <a:gradFill flip="none" rotWithShape="1">
            <a:gsLst>
              <a:gs pos="0">
                <a:srgbClr val="009999">
                  <a:shade val="30000"/>
                  <a:satMod val="115000"/>
                </a:srgbClr>
              </a:gs>
              <a:gs pos="50000">
                <a:srgbClr val="009999">
                  <a:shade val="67500"/>
                  <a:satMod val="115000"/>
                </a:srgbClr>
              </a:gs>
              <a:gs pos="100000">
                <a:srgbClr val="009999">
                  <a:shade val="100000"/>
                  <a:satMod val="115000"/>
                </a:srgbClr>
              </a:gs>
            </a:gsLst>
            <a:lin ang="2700000" scaled="1"/>
            <a:tileRect/>
          </a:gradFill>
          <a:ln>
            <a:solidFill>
              <a:srgbClr val="0099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B78DA575-474A-4119-8C98-5640FDF75E45}"/>
              </a:ext>
            </a:extLst>
          </p:cNvPr>
          <p:cNvSpPr/>
          <p:nvPr/>
        </p:nvSpPr>
        <p:spPr>
          <a:xfrm>
            <a:off x="426129" y="1775534"/>
            <a:ext cx="11292396" cy="481169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1F52CE9A-C4C5-4A77-B2B5-FC0EB20B206F}"/>
              </a:ext>
            </a:extLst>
          </p:cNvPr>
          <p:cNvSpPr/>
          <p:nvPr/>
        </p:nvSpPr>
        <p:spPr>
          <a:xfrm>
            <a:off x="426129" y="270769"/>
            <a:ext cx="11292396" cy="123399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0ACFD806-4F31-4BA7-8864-D3FD1A58C77A}"/>
              </a:ext>
            </a:extLst>
          </p:cNvPr>
          <p:cNvSpPr txBox="1"/>
          <p:nvPr/>
        </p:nvSpPr>
        <p:spPr>
          <a:xfrm>
            <a:off x="2541974" y="485988"/>
            <a:ext cx="6391921" cy="769441"/>
          </a:xfrm>
          <a:prstGeom prst="rect">
            <a:avLst/>
          </a:prstGeom>
          <a:noFill/>
        </p:spPr>
        <p:txBody>
          <a:bodyPr wrap="square" rtlCol="0">
            <a:spAutoFit/>
          </a:bodyPr>
          <a:lstStyle/>
          <a:p>
            <a:pPr algn="ctr"/>
            <a:r>
              <a:rPr lang="en-US" sz="4400" dirty="0">
                <a:latin typeface="Abadi Extra Light" panose="020B0204020104020204" pitchFamily="34" charset="0"/>
              </a:rPr>
              <a:t>Steps to Success!</a:t>
            </a:r>
          </a:p>
        </p:txBody>
      </p:sp>
      <p:pic>
        <p:nvPicPr>
          <p:cNvPr id="10" name="Picture 9">
            <a:extLst>
              <a:ext uri="{FF2B5EF4-FFF2-40B4-BE49-F238E27FC236}">
                <a16:creationId xmlns:a16="http://schemas.microsoft.com/office/drawing/2014/main" id="{8C1EC034-86FF-4396-B4F6-370AF8FEB2CF}"/>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473475" y="339612"/>
            <a:ext cx="1020932" cy="1062191"/>
          </a:xfrm>
          <a:prstGeom prst="rect">
            <a:avLst/>
          </a:prstGeom>
          <a:noFill/>
        </p:spPr>
      </p:pic>
      <p:pic>
        <p:nvPicPr>
          <p:cNvPr id="11" name="Picture 10">
            <a:extLst>
              <a:ext uri="{FF2B5EF4-FFF2-40B4-BE49-F238E27FC236}">
                <a16:creationId xmlns:a16="http://schemas.microsoft.com/office/drawing/2014/main" id="{58380BAD-58E5-4B4E-B8FB-56179CAB6C4F}"/>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10697593" y="442574"/>
            <a:ext cx="1020932" cy="1062191"/>
          </a:xfrm>
          <a:prstGeom prst="rect">
            <a:avLst/>
          </a:prstGeom>
          <a:noFill/>
        </p:spPr>
      </p:pic>
      <p:sp>
        <p:nvSpPr>
          <p:cNvPr id="12" name="TextBox 11">
            <a:extLst>
              <a:ext uri="{FF2B5EF4-FFF2-40B4-BE49-F238E27FC236}">
                <a16:creationId xmlns:a16="http://schemas.microsoft.com/office/drawing/2014/main" id="{038C947E-57E4-415B-AF42-5F19CE6CAEAA}"/>
              </a:ext>
            </a:extLst>
          </p:cNvPr>
          <p:cNvSpPr txBox="1"/>
          <p:nvPr/>
        </p:nvSpPr>
        <p:spPr>
          <a:xfrm>
            <a:off x="426129" y="1341138"/>
            <a:ext cx="11339742" cy="5447645"/>
          </a:xfrm>
          <a:prstGeom prst="rect">
            <a:avLst/>
          </a:prstGeom>
          <a:noFill/>
        </p:spPr>
        <p:txBody>
          <a:bodyPr wrap="square" rtlCol="0">
            <a:spAutoFit/>
          </a:bodyPr>
          <a:lstStyle/>
          <a:p>
            <a:endParaRPr lang="en-GB" sz="2400" dirty="0">
              <a:latin typeface="Abadi Extra Light" panose="020B0204020104020204" pitchFamily="34" charset="0"/>
            </a:endParaRPr>
          </a:p>
          <a:p>
            <a:r>
              <a:rPr lang="en-GB" sz="2400" dirty="0">
                <a:latin typeface="Abadi Extra Light" panose="020B0204020104020204" pitchFamily="34" charset="0"/>
              </a:rPr>
              <a:t>                                                                                                  </a:t>
            </a:r>
          </a:p>
          <a:p>
            <a:r>
              <a:rPr lang="en-GB" sz="2000" b="1" dirty="0">
                <a:latin typeface="Abadi Extra Light" panose="020B0204020104020204" pitchFamily="34" charset="0"/>
              </a:rPr>
              <a:t>                                                                                                             Complete homework</a:t>
            </a:r>
          </a:p>
          <a:p>
            <a:r>
              <a:rPr lang="en-GB" sz="2000" b="1" dirty="0">
                <a:latin typeface="Abadi Extra Light" panose="020B0204020104020204" pitchFamily="34" charset="0"/>
              </a:rPr>
              <a:t>                                                                                       </a:t>
            </a:r>
          </a:p>
          <a:p>
            <a:r>
              <a:rPr lang="en-GB" sz="2000" b="1" dirty="0">
                <a:latin typeface="Abadi Extra Light" panose="020B0204020104020204" pitchFamily="34" charset="0"/>
              </a:rPr>
              <a:t>                                                                                                      Read at home regularly</a:t>
            </a:r>
          </a:p>
          <a:p>
            <a:r>
              <a:rPr lang="en-GB" sz="2000" b="1" dirty="0">
                <a:latin typeface="Abadi Extra Light" panose="020B0204020104020204" pitchFamily="34" charset="0"/>
              </a:rPr>
              <a:t>                                                                              </a:t>
            </a:r>
          </a:p>
          <a:p>
            <a:r>
              <a:rPr lang="en-GB" sz="2000" b="1" dirty="0">
                <a:latin typeface="Abadi Extra Light" panose="020B0204020104020204" pitchFamily="34" charset="0"/>
              </a:rPr>
              <a:t>                                                                                          Have the right equipment</a:t>
            </a:r>
          </a:p>
          <a:p>
            <a:r>
              <a:rPr lang="en-GB" sz="2000" b="1" dirty="0">
                <a:latin typeface="Abadi Extra Light" panose="020B0204020104020204" pitchFamily="34" charset="0"/>
              </a:rPr>
              <a:t>                                                          </a:t>
            </a:r>
          </a:p>
          <a:p>
            <a:r>
              <a:rPr lang="en-GB" sz="2000" b="1" dirty="0">
                <a:latin typeface="Abadi Extra Light" panose="020B0204020104020204" pitchFamily="34" charset="0"/>
              </a:rPr>
              <a:t>                                                                         Positive attitude to learning</a:t>
            </a:r>
          </a:p>
          <a:p>
            <a:endParaRPr lang="en-GB" sz="2000" b="1" dirty="0">
              <a:latin typeface="Abadi Extra Light" panose="020B0204020104020204" pitchFamily="34" charset="0"/>
            </a:endParaRPr>
          </a:p>
          <a:p>
            <a:r>
              <a:rPr lang="en-GB" sz="2000" b="1" dirty="0">
                <a:latin typeface="Abadi Extra Light" panose="020B0204020104020204" pitchFamily="34" charset="0"/>
              </a:rPr>
              <a:t>                                                             Wear correct uniform </a:t>
            </a:r>
          </a:p>
          <a:p>
            <a:r>
              <a:rPr lang="en-GB" sz="2000" b="1" dirty="0">
                <a:latin typeface="Abadi Extra Light" panose="020B0204020104020204" pitchFamily="34" charset="0"/>
              </a:rPr>
              <a:t>                                                       </a:t>
            </a:r>
          </a:p>
          <a:p>
            <a:r>
              <a:rPr lang="en-GB" sz="2000" b="1" dirty="0">
                <a:latin typeface="Abadi Extra Light" panose="020B0204020104020204" pitchFamily="34" charset="0"/>
              </a:rPr>
              <a:t>                                             Arrive ON TIME                             </a:t>
            </a:r>
          </a:p>
          <a:p>
            <a:r>
              <a:rPr lang="en-GB" sz="2000" b="1" dirty="0">
                <a:latin typeface="Abadi Extra Light" panose="020B0204020104020204" pitchFamily="34" charset="0"/>
              </a:rPr>
              <a:t>                      </a:t>
            </a:r>
          </a:p>
          <a:p>
            <a:r>
              <a:rPr lang="en-GB" sz="2000" b="1" dirty="0">
                <a:latin typeface="Abadi Extra Light" panose="020B0204020104020204" pitchFamily="34" charset="0"/>
              </a:rPr>
              <a:t>                           Have breakfast</a:t>
            </a:r>
          </a:p>
          <a:p>
            <a:r>
              <a:rPr lang="en-GB" sz="2000" b="1" dirty="0">
                <a:latin typeface="Abadi Extra Light" panose="020B0204020104020204" pitchFamily="34" charset="0"/>
              </a:rPr>
              <a:t>  Get enough sleep</a:t>
            </a:r>
          </a:p>
          <a:p>
            <a:r>
              <a:rPr lang="en-GB" sz="2000" b="1" dirty="0">
                <a:latin typeface="Abadi Extra Light" panose="020B0204020104020204" pitchFamily="34" charset="0"/>
              </a:rPr>
              <a:t>  </a:t>
            </a:r>
          </a:p>
        </p:txBody>
      </p:sp>
      <p:cxnSp>
        <p:nvCxnSpPr>
          <p:cNvPr id="5" name="Connector: Elbow 4">
            <a:extLst>
              <a:ext uri="{FF2B5EF4-FFF2-40B4-BE49-F238E27FC236}">
                <a16:creationId xmlns:a16="http://schemas.microsoft.com/office/drawing/2014/main" id="{EED16A73-EA0C-486D-B78D-CCA3C0814FF7}"/>
              </a:ext>
            </a:extLst>
          </p:cNvPr>
          <p:cNvCxnSpPr>
            <a:cxnSpLocks/>
          </p:cNvCxnSpPr>
          <p:nvPr/>
        </p:nvCxnSpPr>
        <p:spPr>
          <a:xfrm rot="10800000" flipV="1">
            <a:off x="6136641" y="4490947"/>
            <a:ext cx="1649175" cy="558801"/>
          </a:xfrm>
          <a:prstGeom prst="bentConnector3">
            <a:avLst>
              <a:gd name="adj1" fmla="val 31518"/>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Connector: Elbow 16">
            <a:extLst>
              <a:ext uri="{FF2B5EF4-FFF2-40B4-BE49-F238E27FC236}">
                <a16:creationId xmlns:a16="http://schemas.microsoft.com/office/drawing/2014/main" id="{2B6B0E44-12F1-42E0-854E-914E33E79933}"/>
              </a:ext>
            </a:extLst>
          </p:cNvPr>
          <p:cNvCxnSpPr>
            <a:cxnSpLocks/>
          </p:cNvCxnSpPr>
          <p:nvPr/>
        </p:nvCxnSpPr>
        <p:spPr>
          <a:xfrm rot="10800000" flipV="1">
            <a:off x="7677411" y="3870025"/>
            <a:ext cx="1923591" cy="619760"/>
          </a:xfrm>
          <a:prstGeom prst="bentConnector3">
            <a:avLst>
              <a:gd name="adj1" fmla="val 50000"/>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Connector: Elbow 17">
            <a:extLst>
              <a:ext uri="{FF2B5EF4-FFF2-40B4-BE49-F238E27FC236}">
                <a16:creationId xmlns:a16="http://schemas.microsoft.com/office/drawing/2014/main" id="{6A395D2D-F47A-41F8-A82B-727250206C22}"/>
              </a:ext>
            </a:extLst>
          </p:cNvPr>
          <p:cNvCxnSpPr>
            <a:cxnSpLocks/>
          </p:cNvCxnSpPr>
          <p:nvPr/>
        </p:nvCxnSpPr>
        <p:spPr>
          <a:xfrm rot="10800000" flipV="1">
            <a:off x="9144001" y="3138505"/>
            <a:ext cx="1148869" cy="731520"/>
          </a:xfrm>
          <a:prstGeom prst="bentConnector3">
            <a:avLst>
              <a:gd name="adj1" fmla="val 50000"/>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Connector: Elbow 24">
            <a:extLst>
              <a:ext uri="{FF2B5EF4-FFF2-40B4-BE49-F238E27FC236}">
                <a16:creationId xmlns:a16="http://schemas.microsoft.com/office/drawing/2014/main" id="{ACAA230C-F5DD-48B2-BD1F-98027ACB4AA0}"/>
              </a:ext>
            </a:extLst>
          </p:cNvPr>
          <p:cNvCxnSpPr>
            <a:cxnSpLocks/>
          </p:cNvCxnSpPr>
          <p:nvPr/>
        </p:nvCxnSpPr>
        <p:spPr>
          <a:xfrm rot="10800000" flipV="1">
            <a:off x="4321456" y="5049749"/>
            <a:ext cx="2163487" cy="553582"/>
          </a:xfrm>
          <a:prstGeom prst="bentConnector3">
            <a:avLst>
              <a:gd name="adj1" fmla="val 23232"/>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Connector: Elbow 27">
            <a:extLst>
              <a:ext uri="{FF2B5EF4-FFF2-40B4-BE49-F238E27FC236}">
                <a16:creationId xmlns:a16="http://schemas.microsoft.com/office/drawing/2014/main" id="{51382D87-2D21-4BD7-9EB2-EC6D5FED2F54}"/>
              </a:ext>
            </a:extLst>
          </p:cNvPr>
          <p:cNvCxnSpPr>
            <a:cxnSpLocks/>
          </p:cNvCxnSpPr>
          <p:nvPr/>
        </p:nvCxnSpPr>
        <p:spPr>
          <a:xfrm rot="10800000" flipV="1">
            <a:off x="2746454" y="5608552"/>
            <a:ext cx="2058833" cy="553582"/>
          </a:xfrm>
          <a:prstGeom prst="bentConnector3">
            <a:avLst>
              <a:gd name="adj1" fmla="val 23352"/>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 name="Connector: Elbow 30">
            <a:extLst>
              <a:ext uri="{FF2B5EF4-FFF2-40B4-BE49-F238E27FC236}">
                <a16:creationId xmlns:a16="http://schemas.microsoft.com/office/drawing/2014/main" id="{2031993A-D640-4CB0-B1B0-25C94CCE5A0D}"/>
              </a:ext>
            </a:extLst>
          </p:cNvPr>
          <p:cNvCxnSpPr>
            <a:cxnSpLocks/>
          </p:cNvCxnSpPr>
          <p:nvPr/>
        </p:nvCxnSpPr>
        <p:spPr>
          <a:xfrm rot="10800000" flipV="1">
            <a:off x="782320" y="6162135"/>
            <a:ext cx="1964134" cy="345158"/>
          </a:xfrm>
          <a:prstGeom prst="bentConnector3">
            <a:avLst>
              <a:gd name="adj1" fmla="val 1376"/>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8" name="Connector: Elbow 37">
            <a:extLst>
              <a:ext uri="{FF2B5EF4-FFF2-40B4-BE49-F238E27FC236}">
                <a16:creationId xmlns:a16="http://schemas.microsoft.com/office/drawing/2014/main" id="{B7DFB87A-A9C9-4553-A80A-213B34345758}"/>
              </a:ext>
            </a:extLst>
          </p:cNvPr>
          <p:cNvCxnSpPr>
            <a:cxnSpLocks/>
          </p:cNvCxnSpPr>
          <p:nvPr/>
        </p:nvCxnSpPr>
        <p:spPr>
          <a:xfrm rot="10800000" flipV="1">
            <a:off x="9856828" y="2406984"/>
            <a:ext cx="1148869" cy="731520"/>
          </a:xfrm>
          <a:prstGeom prst="bentConnector3">
            <a:avLst>
              <a:gd name="adj1" fmla="val 50000"/>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pic>
        <p:nvPicPr>
          <p:cNvPr id="39" name="Picture 38">
            <a:extLst>
              <a:ext uri="{FF2B5EF4-FFF2-40B4-BE49-F238E27FC236}">
                <a16:creationId xmlns:a16="http://schemas.microsoft.com/office/drawing/2014/main" id="{61F562B9-8067-4107-B4C9-E12BE5F15186}"/>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10147142" y="1719509"/>
            <a:ext cx="1717110" cy="1289240"/>
          </a:xfrm>
          <a:prstGeom prst="rect">
            <a:avLst/>
          </a:prstGeom>
        </p:spPr>
      </p:pic>
      <p:pic>
        <p:nvPicPr>
          <p:cNvPr id="47" name="Picture 46">
            <a:extLst>
              <a:ext uri="{FF2B5EF4-FFF2-40B4-BE49-F238E27FC236}">
                <a16:creationId xmlns:a16="http://schemas.microsoft.com/office/drawing/2014/main" id="{87D6DF97-8905-4F51-BE84-FE2460043106}"/>
              </a:ext>
            </a:extLst>
          </p:cNvPr>
          <p:cNvPicPr>
            <a:picLocks noChangeAspect="1"/>
          </p:cNvPicPr>
          <p:nvPr/>
        </p:nvPicPr>
        <p:blipFill>
          <a:blip r:embed="rId5"/>
          <a:stretch>
            <a:fillRect/>
          </a:stretch>
        </p:blipFill>
        <p:spPr>
          <a:xfrm>
            <a:off x="587234" y="4263556"/>
            <a:ext cx="1616697" cy="1589752"/>
          </a:xfrm>
          <a:prstGeom prst="rect">
            <a:avLst/>
          </a:prstGeom>
        </p:spPr>
      </p:pic>
      <p:sp>
        <p:nvSpPr>
          <p:cNvPr id="48" name="Rectangle 47">
            <a:extLst>
              <a:ext uri="{FF2B5EF4-FFF2-40B4-BE49-F238E27FC236}">
                <a16:creationId xmlns:a16="http://schemas.microsoft.com/office/drawing/2014/main" id="{9CB84311-D6A1-48EE-9A96-83E011FD10E9}"/>
              </a:ext>
            </a:extLst>
          </p:cNvPr>
          <p:cNvSpPr/>
          <p:nvPr/>
        </p:nvSpPr>
        <p:spPr>
          <a:xfrm>
            <a:off x="8701732" y="5898093"/>
            <a:ext cx="3043334" cy="461665"/>
          </a:xfrm>
          <a:prstGeom prst="rect">
            <a:avLst/>
          </a:prstGeom>
        </p:spPr>
        <p:txBody>
          <a:bodyPr wrap="none">
            <a:spAutoFit/>
          </a:bodyPr>
          <a:lstStyle/>
          <a:p>
            <a:r>
              <a:rPr lang="en-US" sz="2400" b="1" dirty="0">
                <a:latin typeface="Abadi Extra Light" panose="020B0204020104020204" pitchFamily="34" charset="0"/>
              </a:rPr>
              <a:t>Dream Believe Achieve</a:t>
            </a:r>
            <a:r>
              <a:rPr lang="en-US" sz="2400" dirty="0">
                <a:latin typeface="Abadi Extra Light" panose="020B0204020104020204" pitchFamily="34" charset="0"/>
              </a:rPr>
              <a:t>! </a:t>
            </a:r>
            <a:endParaRPr lang="en-GB" sz="2400" dirty="0">
              <a:latin typeface="Abadi Extra Light" panose="020B0204020104020204" pitchFamily="34" charset="0"/>
            </a:endParaRPr>
          </a:p>
        </p:txBody>
      </p:sp>
    </p:spTree>
    <p:extLst>
      <p:ext uri="{BB962C8B-B14F-4D97-AF65-F5344CB8AC3E}">
        <p14:creationId xmlns:p14="http://schemas.microsoft.com/office/powerpoint/2010/main" val="39492746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5920275-0EDD-401D-AAC1-D9CECE39555F}"/>
              </a:ext>
            </a:extLst>
          </p:cNvPr>
          <p:cNvSpPr/>
          <p:nvPr/>
        </p:nvSpPr>
        <p:spPr>
          <a:xfrm>
            <a:off x="0" y="0"/>
            <a:ext cx="12191999" cy="6858000"/>
          </a:xfrm>
          <a:prstGeom prst="rect">
            <a:avLst/>
          </a:prstGeom>
          <a:gradFill flip="none" rotWithShape="1">
            <a:gsLst>
              <a:gs pos="0">
                <a:srgbClr val="009999">
                  <a:shade val="30000"/>
                  <a:satMod val="115000"/>
                </a:srgbClr>
              </a:gs>
              <a:gs pos="50000">
                <a:srgbClr val="009999">
                  <a:shade val="67500"/>
                  <a:satMod val="115000"/>
                </a:srgbClr>
              </a:gs>
              <a:gs pos="100000">
                <a:srgbClr val="009999">
                  <a:shade val="100000"/>
                  <a:satMod val="115000"/>
                </a:srgbClr>
              </a:gs>
            </a:gsLst>
            <a:lin ang="2700000" scaled="1"/>
            <a:tileRect/>
          </a:gradFill>
          <a:ln>
            <a:solidFill>
              <a:srgbClr val="0099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B78DA575-474A-4119-8C98-5640FDF75E45}"/>
              </a:ext>
            </a:extLst>
          </p:cNvPr>
          <p:cNvSpPr/>
          <p:nvPr/>
        </p:nvSpPr>
        <p:spPr>
          <a:xfrm>
            <a:off x="426129" y="1775534"/>
            <a:ext cx="11292396" cy="481169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a:latin typeface="Abadi Extra Light" panose="020B0204020104020204" pitchFamily="34" charset="0"/>
                <a:cs typeface="Arial" panose="020B0604020202020204" pitchFamily="34" charset="0"/>
              </a:rPr>
              <a:t>Daily, Practical Maths Sessions</a:t>
            </a:r>
          </a:p>
          <a:p>
            <a:r>
              <a:rPr lang="en-GB">
                <a:latin typeface="Abadi Extra Light" panose="020B0204020104020204" pitchFamily="34" charset="0"/>
                <a:cs typeface="Arial" panose="020B0604020202020204" pitchFamily="34" charset="0"/>
              </a:rPr>
              <a:t>Children will use concrete</a:t>
            </a:r>
            <a:endParaRPr lang="en-US" dirty="0"/>
          </a:p>
        </p:txBody>
      </p:sp>
      <p:sp>
        <p:nvSpPr>
          <p:cNvPr id="8" name="Rectangle 7">
            <a:extLst>
              <a:ext uri="{FF2B5EF4-FFF2-40B4-BE49-F238E27FC236}">
                <a16:creationId xmlns:a16="http://schemas.microsoft.com/office/drawing/2014/main" id="{1F52CE9A-C4C5-4A77-B2B5-FC0EB20B206F}"/>
              </a:ext>
            </a:extLst>
          </p:cNvPr>
          <p:cNvSpPr/>
          <p:nvPr/>
        </p:nvSpPr>
        <p:spPr>
          <a:xfrm>
            <a:off x="426129" y="270769"/>
            <a:ext cx="11292396" cy="123399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427E2ABA-4067-41BC-8C5E-8A91594AF1E0}"/>
              </a:ext>
            </a:extLst>
          </p:cNvPr>
          <p:cNvSpPr txBox="1"/>
          <p:nvPr/>
        </p:nvSpPr>
        <p:spPr>
          <a:xfrm>
            <a:off x="473475" y="1961965"/>
            <a:ext cx="11245050" cy="461665"/>
          </a:xfrm>
          <a:prstGeom prst="rect">
            <a:avLst/>
          </a:prstGeom>
          <a:noFill/>
        </p:spPr>
        <p:txBody>
          <a:bodyPr wrap="square" rtlCol="0">
            <a:spAutoFit/>
          </a:bodyPr>
          <a:lstStyle/>
          <a:p>
            <a:pPr algn="ctr"/>
            <a:r>
              <a:rPr lang="en-GB" sz="2400" dirty="0">
                <a:latin typeface="Abadi Extra Light" panose="020B0204020104020204" pitchFamily="34" charset="0"/>
              </a:rPr>
              <a:t> </a:t>
            </a:r>
          </a:p>
        </p:txBody>
      </p:sp>
      <p:sp>
        <p:nvSpPr>
          <p:cNvPr id="14" name="TextBox 13">
            <a:extLst>
              <a:ext uri="{FF2B5EF4-FFF2-40B4-BE49-F238E27FC236}">
                <a16:creationId xmlns:a16="http://schemas.microsoft.com/office/drawing/2014/main" id="{78F81F7D-E1F3-4695-A6E4-3A002F6AE1FF}"/>
              </a:ext>
            </a:extLst>
          </p:cNvPr>
          <p:cNvSpPr txBox="1"/>
          <p:nvPr/>
        </p:nvSpPr>
        <p:spPr>
          <a:xfrm>
            <a:off x="574022" y="1869631"/>
            <a:ext cx="11144503" cy="338554"/>
          </a:xfrm>
          <a:prstGeom prst="rect">
            <a:avLst/>
          </a:prstGeom>
          <a:noFill/>
        </p:spPr>
        <p:txBody>
          <a:bodyPr wrap="square" rtlCol="0">
            <a:spAutoFit/>
          </a:bodyPr>
          <a:lstStyle/>
          <a:p>
            <a:r>
              <a:rPr lang="en-GB" sz="1600" dirty="0">
                <a:latin typeface="Abadi Extra Light" panose="020B0204020104020204" pitchFamily="34" charset="0"/>
                <a:cs typeface="Arial" panose="020B0604020202020204" pitchFamily="34" charset="0"/>
              </a:rPr>
              <a:t>There will be a range of opportunities for school and parents to work together!</a:t>
            </a:r>
            <a:endParaRPr lang="en-GB" sz="1600" dirty="0">
              <a:latin typeface="Arial" panose="020B0604020202020204" pitchFamily="34" charset="0"/>
              <a:cs typeface="Arial" panose="020B0604020202020204" pitchFamily="34" charset="0"/>
            </a:endParaRPr>
          </a:p>
        </p:txBody>
      </p:sp>
      <p:sp>
        <p:nvSpPr>
          <p:cNvPr id="12" name="TextBox 11">
            <a:extLst>
              <a:ext uri="{FF2B5EF4-FFF2-40B4-BE49-F238E27FC236}">
                <a16:creationId xmlns:a16="http://schemas.microsoft.com/office/drawing/2014/main" id="{38D76DEE-68D3-4ADD-A82A-79A4D4495035}"/>
              </a:ext>
            </a:extLst>
          </p:cNvPr>
          <p:cNvSpPr txBox="1"/>
          <p:nvPr/>
        </p:nvSpPr>
        <p:spPr>
          <a:xfrm>
            <a:off x="2277037" y="2515964"/>
            <a:ext cx="8565122" cy="4339650"/>
          </a:xfrm>
          <a:prstGeom prst="rect">
            <a:avLst/>
          </a:prstGeom>
          <a:noFill/>
        </p:spPr>
        <p:txBody>
          <a:bodyPr wrap="square" rtlCol="0">
            <a:spAutoFit/>
          </a:bodyPr>
          <a:lstStyle/>
          <a:p>
            <a:pPr marL="571500" indent="-571500">
              <a:buFont typeface="Arial" panose="020B0604020202020204" pitchFamily="34" charset="0"/>
              <a:buChar char="•"/>
            </a:pPr>
            <a:r>
              <a:rPr lang="en-GB" sz="4000" dirty="0">
                <a:latin typeface="Abadi Extra Light" panose="020B0204020104020204" pitchFamily="34" charset="0"/>
                <a:cs typeface="Arial" panose="020B0604020202020204" pitchFamily="34" charset="0"/>
              </a:rPr>
              <a:t>Attend Parent Workshops</a:t>
            </a:r>
          </a:p>
          <a:p>
            <a:pPr marL="571500" indent="-571500">
              <a:buFont typeface="Arial" panose="020B0604020202020204" pitchFamily="34" charset="0"/>
              <a:buChar char="•"/>
            </a:pPr>
            <a:r>
              <a:rPr lang="en-GB" sz="4000" dirty="0">
                <a:latin typeface="Abadi Extra Light" panose="020B0204020104020204" pitchFamily="34" charset="0"/>
                <a:cs typeface="Arial" panose="020B0604020202020204" pitchFamily="34" charset="0"/>
              </a:rPr>
              <a:t>Read with your child every day</a:t>
            </a:r>
          </a:p>
          <a:p>
            <a:pPr marL="571500" indent="-571500">
              <a:buFont typeface="Arial" panose="020B0604020202020204" pitchFamily="34" charset="0"/>
              <a:buChar char="•"/>
            </a:pPr>
            <a:r>
              <a:rPr lang="en-GB" sz="4000" dirty="0">
                <a:latin typeface="Abadi Extra Light" panose="020B0204020104020204" pitchFamily="34" charset="0"/>
                <a:cs typeface="Arial" panose="020B0604020202020204" pitchFamily="34" charset="0"/>
              </a:rPr>
              <a:t>Attend Parent Meetings</a:t>
            </a:r>
          </a:p>
          <a:p>
            <a:pPr marL="571500" indent="-571500">
              <a:buFont typeface="Arial" panose="020B0604020202020204" pitchFamily="34" charset="0"/>
              <a:buChar char="•"/>
            </a:pPr>
            <a:r>
              <a:rPr lang="en-GB" sz="4000" dirty="0">
                <a:latin typeface="Abadi Extra Light" panose="020B0204020104020204" pitchFamily="34" charset="0"/>
                <a:cs typeface="Arial" panose="020B0604020202020204" pitchFamily="34" charset="0"/>
              </a:rPr>
              <a:t>Engage with Class Dojo</a:t>
            </a:r>
          </a:p>
          <a:p>
            <a:pPr marL="571500" indent="-571500">
              <a:buFont typeface="Arial" panose="020B0604020202020204" pitchFamily="34" charset="0"/>
              <a:buChar char="•"/>
            </a:pPr>
            <a:r>
              <a:rPr lang="en-GB" sz="4000" dirty="0">
                <a:latin typeface="Abadi Extra Light" panose="020B0204020104020204" pitchFamily="34" charset="0"/>
                <a:cs typeface="Arial" panose="020B0604020202020204" pitchFamily="34" charset="0"/>
              </a:rPr>
              <a:t>Support with homework</a:t>
            </a:r>
          </a:p>
          <a:p>
            <a:pPr marL="571500" indent="-571500">
              <a:buFont typeface="Arial" panose="020B0604020202020204" pitchFamily="34" charset="0"/>
              <a:buChar char="•"/>
            </a:pPr>
            <a:r>
              <a:rPr lang="en-GB" sz="4000" dirty="0">
                <a:latin typeface="Abadi Extra Light" panose="020B0204020104020204" pitchFamily="34" charset="0"/>
                <a:cs typeface="Arial" panose="020B0604020202020204" pitchFamily="34" charset="0"/>
              </a:rPr>
              <a:t>Visit our school website</a:t>
            </a:r>
          </a:p>
          <a:p>
            <a:endParaRPr lang="en-GB" b="1" dirty="0">
              <a:latin typeface="Abadi Extra Light" panose="020B0204020104020204" pitchFamily="34" charset="0"/>
              <a:cs typeface="Arial" panose="020B0604020202020204" pitchFamily="34" charset="0"/>
            </a:endParaRPr>
          </a:p>
          <a:p>
            <a:endParaRPr lang="en-GB" b="1" dirty="0">
              <a:latin typeface="Abadi Extra Light" panose="020B0204020104020204" pitchFamily="34" charset="0"/>
              <a:cs typeface="Arial" panose="020B0604020202020204" pitchFamily="34" charset="0"/>
            </a:endParaRPr>
          </a:p>
        </p:txBody>
      </p:sp>
      <p:pic>
        <p:nvPicPr>
          <p:cNvPr id="13" name="Picture 12">
            <a:extLst>
              <a:ext uri="{FF2B5EF4-FFF2-40B4-BE49-F238E27FC236}">
                <a16:creationId xmlns:a16="http://schemas.microsoft.com/office/drawing/2014/main" id="{9A50F3B6-029C-4DCC-9E39-BBB5476F1CE0}"/>
              </a:ext>
            </a:extLst>
          </p:cNvPr>
          <p:cNvPicPr>
            <a:picLocks noChangeAspect="1"/>
          </p:cNvPicPr>
          <p:nvPr/>
        </p:nvPicPr>
        <p:blipFill rotWithShape="1">
          <a:blip r:embed="rId2">
            <a:extLst>
              <a:ext uri="{28A0092B-C50C-407E-A947-70E740481C1C}">
                <a14:useLocalDpi xmlns:a14="http://schemas.microsoft.com/office/drawing/2010/main" val="0"/>
              </a:ext>
            </a:extLst>
          </a:blip>
          <a:srcRect t="-687" b="6351"/>
          <a:stretch/>
        </p:blipFill>
        <p:spPr>
          <a:xfrm rot="10800000">
            <a:off x="6705600" y="266971"/>
            <a:ext cx="1470212" cy="1118106"/>
          </a:xfrm>
          <a:prstGeom prst="rect">
            <a:avLst/>
          </a:prstGeom>
        </p:spPr>
      </p:pic>
      <p:sp>
        <p:nvSpPr>
          <p:cNvPr id="15" name="Oval 14">
            <a:extLst>
              <a:ext uri="{FF2B5EF4-FFF2-40B4-BE49-F238E27FC236}">
                <a16:creationId xmlns:a16="http://schemas.microsoft.com/office/drawing/2014/main" id="{8CCA3D53-72AF-47AD-8920-21B54CD3C9C2}"/>
              </a:ext>
            </a:extLst>
          </p:cNvPr>
          <p:cNvSpPr/>
          <p:nvPr/>
        </p:nvSpPr>
        <p:spPr>
          <a:xfrm>
            <a:off x="-429371" y="-233081"/>
            <a:ext cx="2166760" cy="2008615"/>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6" name="Picture 15">
            <a:extLst>
              <a:ext uri="{FF2B5EF4-FFF2-40B4-BE49-F238E27FC236}">
                <a16:creationId xmlns:a16="http://schemas.microsoft.com/office/drawing/2014/main" id="{06916015-53AD-4B1D-B981-05B87337621A}"/>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92583" y="35600"/>
            <a:ext cx="1414335" cy="1471252"/>
          </a:xfrm>
          <a:prstGeom prst="rect">
            <a:avLst/>
          </a:prstGeom>
          <a:noFill/>
        </p:spPr>
      </p:pic>
      <p:sp>
        <p:nvSpPr>
          <p:cNvPr id="17" name="TextBox 16">
            <a:extLst>
              <a:ext uri="{FF2B5EF4-FFF2-40B4-BE49-F238E27FC236}">
                <a16:creationId xmlns:a16="http://schemas.microsoft.com/office/drawing/2014/main" id="{4AF67111-9823-4368-94F4-78C5FAB3C89A}"/>
              </a:ext>
            </a:extLst>
          </p:cNvPr>
          <p:cNvSpPr txBox="1"/>
          <p:nvPr/>
        </p:nvSpPr>
        <p:spPr>
          <a:xfrm>
            <a:off x="2541974" y="485988"/>
            <a:ext cx="6391921" cy="769441"/>
          </a:xfrm>
          <a:prstGeom prst="rect">
            <a:avLst/>
          </a:prstGeom>
          <a:noFill/>
        </p:spPr>
        <p:txBody>
          <a:bodyPr wrap="square" rtlCol="0">
            <a:spAutoFit/>
          </a:bodyPr>
          <a:lstStyle/>
          <a:p>
            <a:pPr algn="ctr"/>
            <a:r>
              <a:rPr lang="en-US" sz="4400" dirty="0">
                <a:latin typeface="Mountains of Christmas" panose="030005000506000A0004" pitchFamily="66" charset="0"/>
              </a:rPr>
              <a:t>Working in Partnership</a:t>
            </a:r>
          </a:p>
        </p:txBody>
      </p:sp>
      <p:pic>
        <p:nvPicPr>
          <p:cNvPr id="18" name="Picture 17">
            <a:extLst>
              <a:ext uri="{FF2B5EF4-FFF2-40B4-BE49-F238E27FC236}">
                <a16:creationId xmlns:a16="http://schemas.microsoft.com/office/drawing/2014/main" id="{CDDC3D29-BBFC-4A16-B22A-375122F3E98D}"/>
              </a:ext>
            </a:extLst>
          </p:cNvPr>
          <p:cNvPicPr>
            <a:picLocks noChangeAspect="1"/>
          </p:cNvPicPr>
          <p:nvPr/>
        </p:nvPicPr>
        <p:blipFill rotWithShape="1">
          <a:blip r:embed="rId2">
            <a:extLst>
              <a:ext uri="{28A0092B-C50C-407E-A947-70E740481C1C}">
                <a14:useLocalDpi xmlns:a14="http://schemas.microsoft.com/office/drawing/2010/main" val="0"/>
              </a:ext>
            </a:extLst>
          </a:blip>
          <a:srcRect t="-687" b="6351"/>
          <a:stretch/>
        </p:blipFill>
        <p:spPr>
          <a:xfrm rot="10800000" flipH="1">
            <a:off x="9360856" y="1773447"/>
            <a:ext cx="2357669" cy="1793023"/>
          </a:xfrm>
          <a:prstGeom prst="rect">
            <a:avLst/>
          </a:prstGeom>
        </p:spPr>
      </p:pic>
      <p:pic>
        <p:nvPicPr>
          <p:cNvPr id="19" name="Picture 18">
            <a:extLst>
              <a:ext uri="{FF2B5EF4-FFF2-40B4-BE49-F238E27FC236}">
                <a16:creationId xmlns:a16="http://schemas.microsoft.com/office/drawing/2014/main" id="{8E3C1754-DB95-403E-85F9-C1C4A21DAE67}"/>
              </a:ext>
            </a:extLst>
          </p:cNvPr>
          <p:cNvPicPr>
            <a:picLocks noChangeAspect="1"/>
          </p:cNvPicPr>
          <p:nvPr/>
        </p:nvPicPr>
        <p:blipFill>
          <a:blip r:embed="rId4"/>
          <a:stretch>
            <a:fillRect/>
          </a:stretch>
        </p:blipFill>
        <p:spPr>
          <a:xfrm>
            <a:off x="10865534" y="5249656"/>
            <a:ext cx="624894" cy="624894"/>
          </a:xfrm>
          <a:prstGeom prst="rect">
            <a:avLst/>
          </a:prstGeom>
        </p:spPr>
      </p:pic>
      <p:pic>
        <p:nvPicPr>
          <p:cNvPr id="20" name="Picture 19">
            <a:extLst>
              <a:ext uri="{FF2B5EF4-FFF2-40B4-BE49-F238E27FC236}">
                <a16:creationId xmlns:a16="http://schemas.microsoft.com/office/drawing/2014/main" id="{839354A2-D6C4-4976-BAF3-4D4A873FA7A8}"/>
              </a:ext>
            </a:extLst>
          </p:cNvPr>
          <p:cNvPicPr>
            <a:picLocks noChangeAspect="1"/>
          </p:cNvPicPr>
          <p:nvPr/>
        </p:nvPicPr>
        <p:blipFill>
          <a:blip r:embed="rId5"/>
          <a:stretch>
            <a:fillRect/>
          </a:stretch>
        </p:blipFill>
        <p:spPr>
          <a:xfrm>
            <a:off x="10764863" y="5886129"/>
            <a:ext cx="741661" cy="504097"/>
          </a:xfrm>
          <a:prstGeom prst="rect">
            <a:avLst/>
          </a:prstGeom>
        </p:spPr>
      </p:pic>
      <p:pic>
        <p:nvPicPr>
          <p:cNvPr id="21" name="Picture 20">
            <a:extLst>
              <a:ext uri="{FF2B5EF4-FFF2-40B4-BE49-F238E27FC236}">
                <a16:creationId xmlns:a16="http://schemas.microsoft.com/office/drawing/2014/main" id="{0DF0FA04-8CC8-470E-B84C-72B8C219E39E}"/>
              </a:ext>
            </a:extLst>
          </p:cNvPr>
          <p:cNvPicPr>
            <a:picLocks noChangeAspect="1"/>
          </p:cNvPicPr>
          <p:nvPr/>
        </p:nvPicPr>
        <p:blipFill rotWithShape="1">
          <a:blip r:embed="rId6"/>
          <a:srcRect r="4051" b="32184"/>
          <a:stretch/>
        </p:blipFill>
        <p:spPr>
          <a:xfrm rot="10559834">
            <a:off x="7927806" y="3972379"/>
            <a:ext cx="711398" cy="1066102"/>
          </a:xfrm>
          <a:prstGeom prst="rect">
            <a:avLst/>
          </a:prstGeom>
        </p:spPr>
      </p:pic>
      <p:pic>
        <p:nvPicPr>
          <p:cNvPr id="22" name="Picture 21">
            <a:extLst>
              <a:ext uri="{FF2B5EF4-FFF2-40B4-BE49-F238E27FC236}">
                <a16:creationId xmlns:a16="http://schemas.microsoft.com/office/drawing/2014/main" id="{03089616-0DE0-4EF8-8C08-B533CB1038ED}"/>
              </a:ext>
            </a:extLst>
          </p:cNvPr>
          <p:cNvPicPr>
            <a:picLocks noChangeAspect="1"/>
          </p:cNvPicPr>
          <p:nvPr/>
        </p:nvPicPr>
        <p:blipFill rotWithShape="1">
          <a:blip r:embed="rId6"/>
          <a:srcRect t="62802" r="9234"/>
          <a:stretch/>
        </p:blipFill>
        <p:spPr>
          <a:xfrm rot="20580967">
            <a:off x="1616849" y="5335192"/>
            <a:ext cx="672966" cy="584776"/>
          </a:xfrm>
          <a:prstGeom prst="rect">
            <a:avLst/>
          </a:prstGeom>
        </p:spPr>
      </p:pic>
      <p:pic>
        <p:nvPicPr>
          <p:cNvPr id="3" name="Picture 2">
            <a:extLst>
              <a:ext uri="{FF2B5EF4-FFF2-40B4-BE49-F238E27FC236}">
                <a16:creationId xmlns:a16="http://schemas.microsoft.com/office/drawing/2014/main" id="{EA7DA11C-0505-4528-B69F-6AC1C79217EF}"/>
              </a:ext>
            </a:extLst>
          </p:cNvPr>
          <p:cNvPicPr>
            <a:picLocks noChangeAspect="1"/>
          </p:cNvPicPr>
          <p:nvPr/>
        </p:nvPicPr>
        <p:blipFill>
          <a:blip r:embed="rId7"/>
          <a:stretch>
            <a:fillRect/>
          </a:stretch>
        </p:blipFill>
        <p:spPr>
          <a:xfrm>
            <a:off x="8717031" y="4505430"/>
            <a:ext cx="1920406" cy="1958510"/>
          </a:xfrm>
          <a:prstGeom prst="rect">
            <a:avLst/>
          </a:prstGeom>
        </p:spPr>
      </p:pic>
    </p:spTree>
    <p:extLst>
      <p:ext uri="{BB962C8B-B14F-4D97-AF65-F5344CB8AC3E}">
        <p14:creationId xmlns:p14="http://schemas.microsoft.com/office/powerpoint/2010/main" val="14891380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5920275-0EDD-401D-AAC1-D9CECE39555F}"/>
              </a:ext>
            </a:extLst>
          </p:cNvPr>
          <p:cNvSpPr/>
          <p:nvPr/>
        </p:nvSpPr>
        <p:spPr>
          <a:xfrm>
            <a:off x="0" y="0"/>
            <a:ext cx="12191999" cy="6858000"/>
          </a:xfrm>
          <a:prstGeom prst="rect">
            <a:avLst/>
          </a:prstGeom>
          <a:gradFill flip="none" rotWithShape="1">
            <a:gsLst>
              <a:gs pos="0">
                <a:srgbClr val="009999">
                  <a:shade val="30000"/>
                  <a:satMod val="115000"/>
                </a:srgbClr>
              </a:gs>
              <a:gs pos="50000">
                <a:srgbClr val="009999">
                  <a:shade val="67500"/>
                  <a:satMod val="115000"/>
                </a:srgbClr>
              </a:gs>
              <a:gs pos="100000">
                <a:srgbClr val="009999">
                  <a:shade val="100000"/>
                  <a:satMod val="115000"/>
                </a:srgbClr>
              </a:gs>
            </a:gsLst>
            <a:lin ang="2700000" scaled="1"/>
            <a:tileRect/>
          </a:gradFill>
          <a:ln>
            <a:solidFill>
              <a:srgbClr val="0099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B78DA575-474A-4119-8C98-5640FDF75E45}"/>
              </a:ext>
            </a:extLst>
          </p:cNvPr>
          <p:cNvSpPr/>
          <p:nvPr/>
        </p:nvSpPr>
        <p:spPr>
          <a:xfrm>
            <a:off x="426129" y="1775534"/>
            <a:ext cx="11292396" cy="481169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1F52CE9A-C4C5-4A77-B2B5-FC0EB20B206F}"/>
              </a:ext>
            </a:extLst>
          </p:cNvPr>
          <p:cNvSpPr/>
          <p:nvPr/>
        </p:nvSpPr>
        <p:spPr>
          <a:xfrm>
            <a:off x="426129" y="270769"/>
            <a:ext cx="11292396" cy="123399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0ACFD806-4F31-4BA7-8864-D3FD1A58C77A}"/>
              </a:ext>
            </a:extLst>
          </p:cNvPr>
          <p:cNvSpPr txBox="1"/>
          <p:nvPr/>
        </p:nvSpPr>
        <p:spPr>
          <a:xfrm>
            <a:off x="2541974" y="485988"/>
            <a:ext cx="6391921" cy="769441"/>
          </a:xfrm>
          <a:prstGeom prst="rect">
            <a:avLst/>
          </a:prstGeom>
          <a:noFill/>
        </p:spPr>
        <p:txBody>
          <a:bodyPr wrap="square" rtlCol="0">
            <a:spAutoFit/>
          </a:bodyPr>
          <a:lstStyle/>
          <a:p>
            <a:pPr algn="ctr"/>
            <a:r>
              <a:rPr lang="en-US" sz="4400" dirty="0">
                <a:latin typeface="Abadi Extra Light" panose="020B0204020104020204" pitchFamily="34" charset="0"/>
              </a:rPr>
              <a:t>Moving to the classrooms </a:t>
            </a:r>
          </a:p>
        </p:txBody>
      </p:sp>
      <p:pic>
        <p:nvPicPr>
          <p:cNvPr id="10" name="Picture 9">
            <a:extLst>
              <a:ext uri="{FF2B5EF4-FFF2-40B4-BE49-F238E27FC236}">
                <a16:creationId xmlns:a16="http://schemas.microsoft.com/office/drawing/2014/main" id="{8C1EC034-86FF-4396-B4F6-370AF8FEB2CF}"/>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473475" y="339612"/>
            <a:ext cx="1020932" cy="1062191"/>
          </a:xfrm>
          <a:prstGeom prst="rect">
            <a:avLst/>
          </a:prstGeom>
          <a:noFill/>
        </p:spPr>
      </p:pic>
      <p:pic>
        <p:nvPicPr>
          <p:cNvPr id="11" name="Picture 10">
            <a:extLst>
              <a:ext uri="{FF2B5EF4-FFF2-40B4-BE49-F238E27FC236}">
                <a16:creationId xmlns:a16="http://schemas.microsoft.com/office/drawing/2014/main" id="{58380BAD-58E5-4B4E-B8FB-56179CAB6C4F}"/>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10697593" y="442574"/>
            <a:ext cx="1020932" cy="1062191"/>
          </a:xfrm>
          <a:prstGeom prst="rect">
            <a:avLst/>
          </a:prstGeom>
          <a:noFill/>
        </p:spPr>
      </p:pic>
      <p:sp>
        <p:nvSpPr>
          <p:cNvPr id="12" name="TextBox 11">
            <a:extLst>
              <a:ext uri="{FF2B5EF4-FFF2-40B4-BE49-F238E27FC236}">
                <a16:creationId xmlns:a16="http://schemas.microsoft.com/office/drawing/2014/main" id="{038C947E-57E4-415B-AF42-5F19CE6CAEAA}"/>
              </a:ext>
            </a:extLst>
          </p:cNvPr>
          <p:cNvSpPr txBox="1"/>
          <p:nvPr/>
        </p:nvSpPr>
        <p:spPr>
          <a:xfrm>
            <a:off x="426129" y="1365304"/>
            <a:ext cx="11339742" cy="400110"/>
          </a:xfrm>
          <a:prstGeom prst="rect">
            <a:avLst/>
          </a:prstGeom>
          <a:noFill/>
        </p:spPr>
        <p:txBody>
          <a:bodyPr wrap="square" rtlCol="0">
            <a:spAutoFit/>
          </a:bodyPr>
          <a:lstStyle/>
          <a:p>
            <a:r>
              <a:rPr lang="en-GB" sz="2000" b="1" dirty="0">
                <a:latin typeface="Abadi Extra Light" panose="020B0204020104020204" pitchFamily="34" charset="0"/>
              </a:rPr>
              <a:t>  </a:t>
            </a:r>
          </a:p>
        </p:txBody>
      </p:sp>
      <p:sp>
        <p:nvSpPr>
          <p:cNvPr id="49" name="Rectangle 48">
            <a:extLst>
              <a:ext uri="{FF2B5EF4-FFF2-40B4-BE49-F238E27FC236}">
                <a16:creationId xmlns:a16="http://schemas.microsoft.com/office/drawing/2014/main" id="{552A7678-5AF6-489F-B9CC-729952E0EB75}"/>
              </a:ext>
            </a:extLst>
          </p:cNvPr>
          <p:cNvSpPr/>
          <p:nvPr/>
        </p:nvSpPr>
        <p:spPr>
          <a:xfrm>
            <a:off x="677813" y="2178159"/>
            <a:ext cx="6042569" cy="1200329"/>
          </a:xfrm>
          <a:prstGeom prst="rect">
            <a:avLst/>
          </a:prstGeom>
        </p:spPr>
        <p:txBody>
          <a:bodyPr wrap="square">
            <a:spAutoFit/>
          </a:bodyPr>
          <a:lstStyle/>
          <a:p>
            <a:r>
              <a:rPr lang="en-US" sz="2400" b="1" dirty="0">
                <a:latin typeface="Abadi Extra Light" panose="020B0204020104020204" pitchFamily="34" charset="0"/>
              </a:rPr>
              <a:t>Join staff and the Year 6 children in their classrooms for a glimpse into their learning day!</a:t>
            </a:r>
          </a:p>
          <a:p>
            <a:endParaRPr lang="en-GB" sz="2400" dirty="0">
              <a:latin typeface="Abadi Extra Light" panose="020B0204020104020204" pitchFamily="34" charset="0"/>
            </a:endParaRPr>
          </a:p>
        </p:txBody>
      </p:sp>
      <p:pic>
        <p:nvPicPr>
          <p:cNvPr id="3" name="Picture 2">
            <a:extLst>
              <a:ext uri="{FF2B5EF4-FFF2-40B4-BE49-F238E27FC236}">
                <a16:creationId xmlns:a16="http://schemas.microsoft.com/office/drawing/2014/main" id="{61D487B5-4AF4-4DB2-8FF6-954EE8B59C82}"/>
              </a:ext>
            </a:extLst>
          </p:cNvPr>
          <p:cNvPicPr>
            <a:picLocks noChangeAspect="1"/>
          </p:cNvPicPr>
          <p:nvPr/>
        </p:nvPicPr>
        <p:blipFill>
          <a:blip r:embed="rId3"/>
          <a:stretch>
            <a:fillRect/>
          </a:stretch>
        </p:blipFill>
        <p:spPr>
          <a:xfrm>
            <a:off x="7539692" y="2178159"/>
            <a:ext cx="3295650" cy="4000500"/>
          </a:xfrm>
          <a:prstGeom prst="rect">
            <a:avLst/>
          </a:prstGeom>
        </p:spPr>
      </p:pic>
    </p:spTree>
    <p:extLst>
      <p:ext uri="{BB962C8B-B14F-4D97-AF65-F5344CB8AC3E}">
        <p14:creationId xmlns:p14="http://schemas.microsoft.com/office/powerpoint/2010/main" val="382063682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12907</TotalTime>
  <Words>997</Words>
  <Application>Microsoft Office PowerPoint</Application>
  <PresentationFormat>Widescreen</PresentationFormat>
  <Paragraphs>149</Paragraphs>
  <Slides>18</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18</vt:i4>
      </vt:variant>
    </vt:vector>
  </HeadingPairs>
  <TitlesOfParts>
    <vt:vector size="26" baseType="lpstr">
      <vt:lpstr>Abadi Extra Light</vt:lpstr>
      <vt:lpstr>Arial</vt:lpstr>
      <vt:lpstr>Calibri</vt:lpstr>
      <vt:lpstr>Calibri Light</vt:lpstr>
      <vt:lpstr>Mountains of Christmas</vt:lpstr>
      <vt:lpstr>Mountains of Christmas Bold</vt:lpstr>
      <vt:lpstr>Twinkl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How can you help your child at home</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Eleanor Sherrington</dc:creator>
  <cp:lastModifiedBy>Lindsey Haydon</cp:lastModifiedBy>
  <cp:revision>177</cp:revision>
  <cp:lastPrinted>2025-07-03T15:50:39Z</cp:lastPrinted>
  <dcterms:created xsi:type="dcterms:W3CDTF">2022-06-23T21:02:22Z</dcterms:created>
  <dcterms:modified xsi:type="dcterms:W3CDTF">2025-09-19T08:09:24Z</dcterms:modified>
</cp:coreProperties>
</file>