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7556500" cy="10693400"/>
  <p:notesSz cx="6858000" cy="9144000"/>
  <p:embeddedFontLst>
    <p:embeddedFont>
      <p:font typeface="Calibri" panose="020F0502020204030204" pitchFamily="34" charset="0"/>
      <p:regular r:id="rId4"/>
      <p:bold r:id="rId5"/>
      <p:italic r:id="rId6"/>
      <p:boldItalic r:id="rId7"/>
    </p:embeddedFont>
    <p:embeddedFont>
      <p:font typeface="DM Sans" panose="020B0604020202020204" charset="0"/>
      <p:regular r:id="rId8"/>
    </p:embeddedFont>
    <p:embeddedFont>
      <p:font typeface="DM Sans Bold" panose="020B0604020202020204" charset="0"/>
      <p:regular r:id="rId9"/>
    </p:embeddedFont>
    <p:embeddedFont>
      <p:font typeface="Mountains of Christmas Bold" panose="030005000506000A0004" pitchFamily="66" charset="0"/>
      <p:regular r:id="rId10"/>
      <p:bold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6" autoAdjust="0"/>
    <p:restoredTop sz="94622" autoAdjust="0"/>
  </p:normalViewPr>
  <p:slideViewPr>
    <p:cSldViewPr>
      <p:cViewPr>
        <p:scale>
          <a:sx n="66" d="100"/>
          <a:sy n="66" d="100"/>
        </p:scale>
        <p:origin x="1656" y="-14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ableStyles" Target="tableStyles.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image" Target="../media/image17.svg"/><Relationship Id="rId26" Type="http://schemas.openxmlformats.org/officeDocument/2006/relationships/image" Target="../media/image25.png"/><Relationship Id="rId21" Type="http://schemas.openxmlformats.org/officeDocument/2006/relationships/image" Target="../media/image20.png"/><Relationship Id="rId34" Type="http://schemas.openxmlformats.org/officeDocument/2006/relationships/image" Target="../media/image33.png"/><Relationship Id="rId7" Type="http://schemas.openxmlformats.org/officeDocument/2006/relationships/image" Target="../media/image6.png"/><Relationship Id="rId12" Type="http://schemas.openxmlformats.org/officeDocument/2006/relationships/image" Target="../media/image11.svg"/><Relationship Id="rId17" Type="http://schemas.openxmlformats.org/officeDocument/2006/relationships/image" Target="../media/image16.png"/><Relationship Id="rId25" Type="http://schemas.openxmlformats.org/officeDocument/2006/relationships/image" Target="../media/image24.png"/><Relationship Id="rId33" Type="http://schemas.openxmlformats.org/officeDocument/2006/relationships/image" Target="../media/image32.svg"/><Relationship Id="rId2" Type="http://schemas.openxmlformats.org/officeDocument/2006/relationships/image" Target="../media/image1.png"/><Relationship Id="rId16" Type="http://schemas.openxmlformats.org/officeDocument/2006/relationships/image" Target="../media/image15.svg"/><Relationship Id="rId20" Type="http://schemas.openxmlformats.org/officeDocument/2006/relationships/image" Target="../media/image19.svg"/><Relationship Id="rId29"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svg"/><Relationship Id="rId32" Type="http://schemas.openxmlformats.org/officeDocument/2006/relationships/image" Target="../media/image31.png"/><Relationship Id="rId37" Type="http://schemas.openxmlformats.org/officeDocument/2006/relationships/image" Target="../media/image36.svg"/><Relationship Id="rId5" Type="http://schemas.openxmlformats.org/officeDocument/2006/relationships/image" Target="../media/image4.sv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36" Type="http://schemas.openxmlformats.org/officeDocument/2006/relationships/image" Target="../media/image35.png"/><Relationship Id="rId10" Type="http://schemas.openxmlformats.org/officeDocument/2006/relationships/image" Target="../media/image9.png"/><Relationship Id="rId19" Type="http://schemas.openxmlformats.org/officeDocument/2006/relationships/image" Target="../media/image18.png"/><Relationship Id="rId31" Type="http://schemas.openxmlformats.org/officeDocument/2006/relationships/image" Target="../media/image30.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svg"/><Relationship Id="rId22" Type="http://schemas.openxmlformats.org/officeDocument/2006/relationships/image" Target="../media/image21.svg"/><Relationship Id="rId27" Type="http://schemas.openxmlformats.org/officeDocument/2006/relationships/image" Target="../media/image26.svg"/><Relationship Id="rId30" Type="http://schemas.openxmlformats.org/officeDocument/2006/relationships/image" Target="../media/image29.svg"/><Relationship Id="rId35" Type="http://schemas.openxmlformats.org/officeDocument/2006/relationships/image" Target="../media/image34.png"/><Relationship Id="rId8" Type="http://schemas.openxmlformats.org/officeDocument/2006/relationships/image" Target="../media/image7.png"/><Relationship Id="rId3" Type="http://schemas.openxmlformats.org/officeDocument/2006/relationships/image" Target="../media/image2.svg"/></Relationships>
</file>

<file path=ppt/slides/_rels/slide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svg"/><Relationship Id="rId18" Type="http://schemas.openxmlformats.org/officeDocument/2006/relationships/image" Target="../media/image16.png"/><Relationship Id="rId26" Type="http://schemas.openxmlformats.org/officeDocument/2006/relationships/image" Target="../media/image55.png"/><Relationship Id="rId3" Type="http://schemas.openxmlformats.org/officeDocument/2006/relationships/image" Target="../media/image38.svg"/><Relationship Id="rId21" Type="http://schemas.openxmlformats.org/officeDocument/2006/relationships/image" Target="../media/image50.svg"/><Relationship Id="rId7" Type="http://schemas.openxmlformats.org/officeDocument/2006/relationships/image" Target="../media/image42.svg"/><Relationship Id="rId12" Type="http://schemas.openxmlformats.org/officeDocument/2006/relationships/image" Target="../media/image47.png"/><Relationship Id="rId17" Type="http://schemas.openxmlformats.org/officeDocument/2006/relationships/image" Target="../media/image4.svg"/><Relationship Id="rId25" Type="http://schemas.openxmlformats.org/officeDocument/2006/relationships/image" Target="../media/image54.svg"/><Relationship Id="rId2" Type="http://schemas.openxmlformats.org/officeDocument/2006/relationships/image" Target="../media/image37.png"/><Relationship Id="rId16" Type="http://schemas.openxmlformats.org/officeDocument/2006/relationships/image" Target="../media/image3.png"/><Relationship Id="rId20" Type="http://schemas.openxmlformats.org/officeDocument/2006/relationships/image" Target="../media/image49.png"/><Relationship Id="rId29" Type="http://schemas.openxmlformats.org/officeDocument/2006/relationships/image" Target="../media/image58.svg"/><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image" Target="../media/image46.svg"/><Relationship Id="rId24" Type="http://schemas.openxmlformats.org/officeDocument/2006/relationships/image" Target="../media/image53.png"/><Relationship Id="rId5" Type="http://schemas.openxmlformats.org/officeDocument/2006/relationships/image" Target="../media/image40.svg"/><Relationship Id="rId15" Type="http://schemas.openxmlformats.org/officeDocument/2006/relationships/image" Target="../media/image15.svg"/><Relationship Id="rId23" Type="http://schemas.openxmlformats.org/officeDocument/2006/relationships/image" Target="../media/image52.svg"/><Relationship Id="rId28" Type="http://schemas.openxmlformats.org/officeDocument/2006/relationships/image" Target="../media/image57.png"/><Relationship Id="rId10" Type="http://schemas.openxmlformats.org/officeDocument/2006/relationships/image" Target="../media/image45.png"/><Relationship Id="rId19" Type="http://schemas.openxmlformats.org/officeDocument/2006/relationships/image" Target="../media/image17.svg"/><Relationship Id="rId4" Type="http://schemas.openxmlformats.org/officeDocument/2006/relationships/image" Target="../media/image39.png"/><Relationship Id="rId9" Type="http://schemas.openxmlformats.org/officeDocument/2006/relationships/image" Target="../media/image44.svg"/><Relationship Id="rId14" Type="http://schemas.openxmlformats.org/officeDocument/2006/relationships/image" Target="../media/image14.png"/><Relationship Id="rId22" Type="http://schemas.openxmlformats.org/officeDocument/2006/relationships/image" Target="../media/image51.png"/><Relationship Id="rId27"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5621" y="1332969"/>
            <a:ext cx="7272586" cy="1450800"/>
            <a:chOff x="0" y="0"/>
            <a:chExt cx="6003046" cy="1197541"/>
          </a:xfrm>
        </p:grpSpPr>
        <p:sp>
          <p:nvSpPr>
            <p:cNvPr id="3" name="Freeform 3"/>
            <p:cNvSpPr/>
            <p:nvPr/>
          </p:nvSpPr>
          <p:spPr>
            <a:xfrm>
              <a:off x="0" y="0"/>
              <a:ext cx="6003046" cy="1197541"/>
            </a:xfrm>
            <a:custGeom>
              <a:avLst/>
              <a:gdLst/>
              <a:ahLst/>
              <a:cxnLst/>
              <a:rect l="l" t="t" r="r" b="b"/>
              <a:pathLst>
                <a:path w="6003046" h="1197541">
                  <a:moveTo>
                    <a:pt x="0" y="0"/>
                  </a:moveTo>
                  <a:lnTo>
                    <a:pt x="6003046" y="0"/>
                  </a:lnTo>
                  <a:lnTo>
                    <a:pt x="6003046" y="1197541"/>
                  </a:lnTo>
                  <a:lnTo>
                    <a:pt x="0" y="1197541"/>
                  </a:lnTo>
                  <a:close/>
                </a:path>
              </a:pathLst>
            </a:custGeom>
            <a:solidFill>
              <a:srgbClr val="FEFEFE"/>
            </a:solidFill>
            <a:ln w="9525" cap="sq">
              <a:solidFill>
                <a:srgbClr val="FFFFFF"/>
              </a:solidFill>
              <a:prstDash val="solid"/>
              <a:miter/>
            </a:ln>
          </p:spPr>
        </p:sp>
        <p:sp>
          <p:nvSpPr>
            <p:cNvPr id="4" name="TextBox 4"/>
            <p:cNvSpPr txBox="1"/>
            <p:nvPr/>
          </p:nvSpPr>
          <p:spPr>
            <a:xfrm>
              <a:off x="0" y="-9525"/>
              <a:ext cx="6003046" cy="1207066"/>
            </a:xfrm>
            <a:prstGeom prst="rect">
              <a:avLst/>
            </a:prstGeom>
          </p:spPr>
          <p:txBody>
            <a:bodyPr lIns="21000" tIns="21000" rIns="21000" bIns="21000" rtlCol="0" anchor="ctr"/>
            <a:lstStyle/>
            <a:p>
              <a:pPr algn="ctr">
                <a:lnSpc>
                  <a:spcPts val="674"/>
                </a:lnSpc>
              </a:pPr>
              <a:endParaRPr/>
            </a:p>
          </p:txBody>
        </p:sp>
      </p:grpSp>
      <p:sp>
        <p:nvSpPr>
          <p:cNvPr id="6" name="Freeform 6"/>
          <p:cNvSpPr/>
          <p:nvPr/>
        </p:nvSpPr>
        <p:spPr>
          <a:xfrm rot="-9748054">
            <a:off x="4770572" y="5972109"/>
            <a:ext cx="526248" cy="522958"/>
          </a:xfrm>
          <a:custGeom>
            <a:avLst/>
            <a:gdLst/>
            <a:ahLst/>
            <a:cxnLst/>
            <a:rect l="l" t="t" r="r" b="b"/>
            <a:pathLst>
              <a:path w="526248" h="522958">
                <a:moveTo>
                  <a:pt x="0" y="0"/>
                </a:moveTo>
                <a:lnTo>
                  <a:pt x="526247" y="0"/>
                </a:lnTo>
                <a:lnTo>
                  <a:pt x="526247" y="522959"/>
                </a:lnTo>
                <a:lnTo>
                  <a:pt x="0" y="5229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rot="10051487" flipH="1">
            <a:off x="2785662" y="4000938"/>
            <a:ext cx="279003" cy="277259"/>
          </a:xfrm>
          <a:custGeom>
            <a:avLst/>
            <a:gdLst/>
            <a:ahLst/>
            <a:cxnLst/>
            <a:rect l="l" t="t" r="r" b="b"/>
            <a:pathLst>
              <a:path w="279003" h="277259">
                <a:moveTo>
                  <a:pt x="279003" y="0"/>
                </a:moveTo>
                <a:lnTo>
                  <a:pt x="0" y="0"/>
                </a:lnTo>
                <a:lnTo>
                  <a:pt x="0" y="277259"/>
                </a:lnTo>
                <a:lnTo>
                  <a:pt x="279003" y="277259"/>
                </a:lnTo>
                <a:lnTo>
                  <a:pt x="279003"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8" name="Group 8"/>
          <p:cNvGrpSpPr/>
          <p:nvPr/>
        </p:nvGrpSpPr>
        <p:grpSpPr>
          <a:xfrm>
            <a:off x="3952078" y="6005307"/>
            <a:ext cx="3294272" cy="3787296"/>
            <a:chOff x="0" y="0"/>
            <a:chExt cx="1541666" cy="1541278"/>
          </a:xfrm>
        </p:grpSpPr>
        <p:sp>
          <p:nvSpPr>
            <p:cNvPr id="9" name="Freeform 9"/>
            <p:cNvSpPr/>
            <p:nvPr/>
          </p:nvSpPr>
          <p:spPr>
            <a:xfrm>
              <a:off x="0" y="0"/>
              <a:ext cx="1541666" cy="1541278"/>
            </a:xfrm>
            <a:custGeom>
              <a:avLst/>
              <a:gdLst/>
              <a:ahLst/>
              <a:cxnLst/>
              <a:rect l="l" t="t" r="r" b="b"/>
              <a:pathLst>
                <a:path w="1541666" h="1541278">
                  <a:moveTo>
                    <a:pt x="1541666" y="0"/>
                  </a:moveTo>
                  <a:lnTo>
                    <a:pt x="1541666" y="1426978"/>
                  </a:lnTo>
                  <a:lnTo>
                    <a:pt x="770833" y="1541278"/>
                  </a:lnTo>
                  <a:lnTo>
                    <a:pt x="0" y="1426978"/>
                  </a:lnTo>
                  <a:lnTo>
                    <a:pt x="0" y="0"/>
                  </a:lnTo>
                  <a:lnTo>
                    <a:pt x="1541666" y="0"/>
                  </a:lnTo>
                  <a:close/>
                </a:path>
              </a:pathLst>
            </a:custGeom>
            <a:solidFill>
              <a:srgbClr val="A7E0D0"/>
            </a:solidFill>
          </p:spPr>
        </p:sp>
        <p:sp>
          <p:nvSpPr>
            <p:cNvPr id="10" name="TextBox 10"/>
            <p:cNvSpPr txBox="1"/>
            <p:nvPr/>
          </p:nvSpPr>
          <p:spPr>
            <a:xfrm>
              <a:off x="0" y="-19050"/>
              <a:ext cx="1541666" cy="1446028"/>
            </a:xfrm>
            <a:prstGeom prst="rect">
              <a:avLst/>
            </a:prstGeom>
          </p:spPr>
          <p:txBody>
            <a:bodyPr lIns="21000" tIns="21000" rIns="21000" bIns="21000" rtlCol="0" anchor="ctr"/>
            <a:lstStyle/>
            <a:p>
              <a:pPr algn="ctr">
                <a:lnSpc>
                  <a:spcPts val="1120"/>
                </a:lnSpc>
              </a:pPr>
              <a:endParaRPr/>
            </a:p>
          </p:txBody>
        </p:sp>
      </p:grpSp>
      <p:grpSp>
        <p:nvGrpSpPr>
          <p:cNvPr id="11" name="Group 11"/>
          <p:cNvGrpSpPr/>
          <p:nvPr/>
        </p:nvGrpSpPr>
        <p:grpSpPr>
          <a:xfrm>
            <a:off x="4040448" y="6085451"/>
            <a:ext cx="3130326" cy="3019847"/>
            <a:chOff x="0" y="0"/>
            <a:chExt cx="990489" cy="955532"/>
          </a:xfrm>
        </p:grpSpPr>
        <p:sp>
          <p:nvSpPr>
            <p:cNvPr id="12" name="Freeform 12"/>
            <p:cNvSpPr/>
            <p:nvPr/>
          </p:nvSpPr>
          <p:spPr>
            <a:xfrm>
              <a:off x="0" y="0"/>
              <a:ext cx="990489" cy="955532"/>
            </a:xfrm>
            <a:custGeom>
              <a:avLst/>
              <a:gdLst/>
              <a:ahLst/>
              <a:cxnLst/>
              <a:rect l="l" t="t" r="r" b="b"/>
              <a:pathLst>
                <a:path w="990489" h="955532">
                  <a:moveTo>
                    <a:pt x="990489" y="0"/>
                  </a:moveTo>
                  <a:lnTo>
                    <a:pt x="990489" y="841232"/>
                  </a:lnTo>
                  <a:lnTo>
                    <a:pt x="495245" y="955532"/>
                  </a:lnTo>
                  <a:lnTo>
                    <a:pt x="0" y="841232"/>
                  </a:lnTo>
                  <a:lnTo>
                    <a:pt x="0" y="0"/>
                  </a:lnTo>
                  <a:lnTo>
                    <a:pt x="990489" y="0"/>
                  </a:lnTo>
                  <a:close/>
                </a:path>
              </a:pathLst>
            </a:custGeom>
            <a:solidFill>
              <a:srgbClr val="FEFDFA"/>
            </a:solidFill>
          </p:spPr>
        </p:sp>
        <p:sp>
          <p:nvSpPr>
            <p:cNvPr id="13" name="TextBox 13"/>
            <p:cNvSpPr txBox="1"/>
            <p:nvPr/>
          </p:nvSpPr>
          <p:spPr>
            <a:xfrm>
              <a:off x="0" y="-19050"/>
              <a:ext cx="990489" cy="860282"/>
            </a:xfrm>
            <a:prstGeom prst="rect">
              <a:avLst/>
            </a:prstGeom>
          </p:spPr>
          <p:txBody>
            <a:bodyPr lIns="21000" tIns="21000" rIns="21000" bIns="21000" rtlCol="0" anchor="ctr"/>
            <a:lstStyle/>
            <a:p>
              <a:pPr algn="ctr">
                <a:lnSpc>
                  <a:spcPts val="1120"/>
                </a:lnSpc>
              </a:pPr>
              <a:endParaRPr/>
            </a:p>
          </p:txBody>
        </p:sp>
      </p:grpSp>
      <p:grpSp>
        <p:nvGrpSpPr>
          <p:cNvPr id="14" name="Group 14"/>
          <p:cNvGrpSpPr/>
          <p:nvPr/>
        </p:nvGrpSpPr>
        <p:grpSpPr>
          <a:xfrm>
            <a:off x="155621" y="2936169"/>
            <a:ext cx="3574094" cy="2835472"/>
            <a:chOff x="0" y="0"/>
            <a:chExt cx="3098496" cy="2458161"/>
          </a:xfrm>
        </p:grpSpPr>
        <p:sp>
          <p:nvSpPr>
            <p:cNvPr id="15" name="Freeform 15"/>
            <p:cNvSpPr/>
            <p:nvPr/>
          </p:nvSpPr>
          <p:spPr>
            <a:xfrm>
              <a:off x="0" y="0"/>
              <a:ext cx="3098497" cy="2458161"/>
            </a:xfrm>
            <a:custGeom>
              <a:avLst/>
              <a:gdLst/>
              <a:ahLst/>
              <a:cxnLst/>
              <a:rect l="l" t="t" r="r" b="b"/>
              <a:pathLst>
                <a:path w="3098497" h="2458161">
                  <a:moveTo>
                    <a:pt x="0" y="0"/>
                  </a:moveTo>
                  <a:lnTo>
                    <a:pt x="3098497" y="0"/>
                  </a:lnTo>
                  <a:lnTo>
                    <a:pt x="3098497" y="2458161"/>
                  </a:lnTo>
                  <a:lnTo>
                    <a:pt x="0" y="2458161"/>
                  </a:lnTo>
                  <a:close/>
                </a:path>
              </a:pathLst>
            </a:custGeom>
            <a:solidFill>
              <a:srgbClr val="FEFEFE"/>
            </a:solidFill>
            <a:ln w="9525" cap="sq">
              <a:solidFill>
                <a:srgbClr val="3D8E87"/>
              </a:solidFill>
              <a:prstDash val="solid"/>
              <a:miter/>
            </a:ln>
          </p:spPr>
        </p:sp>
        <p:sp>
          <p:nvSpPr>
            <p:cNvPr id="16" name="TextBox 16"/>
            <p:cNvSpPr txBox="1"/>
            <p:nvPr/>
          </p:nvSpPr>
          <p:spPr>
            <a:xfrm>
              <a:off x="0" y="-9525"/>
              <a:ext cx="3098496" cy="2467686"/>
            </a:xfrm>
            <a:prstGeom prst="rect">
              <a:avLst/>
            </a:prstGeom>
          </p:spPr>
          <p:txBody>
            <a:bodyPr lIns="21000" tIns="21000" rIns="21000" bIns="21000" rtlCol="0" anchor="ctr"/>
            <a:lstStyle/>
            <a:p>
              <a:pPr algn="ctr">
                <a:lnSpc>
                  <a:spcPts val="674"/>
                </a:lnSpc>
              </a:pPr>
              <a:endParaRPr/>
            </a:p>
          </p:txBody>
        </p:sp>
      </p:grpSp>
      <p:grpSp>
        <p:nvGrpSpPr>
          <p:cNvPr id="17" name="Group 17"/>
          <p:cNvGrpSpPr/>
          <p:nvPr/>
        </p:nvGrpSpPr>
        <p:grpSpPr>
          <a:xfrm>
            <a:off x="291638" y="4997248"/>
            <a:ext cx="3447276" cy="646184"/>
            <a:chOff x="0" y="0"/>
            <a:chExt cx="4596367" cy="861579"/>
          </a:xfrm>
        </p:grpSpPr>
        <p:grpSp>
          <p:nvGrpSpPr>
            <p:cNvPr id="18" name="Group 18"/>
            <p:cNvGrpSpPr/>
            <p:nvPr/>
          </p:nvGrpSpPr>
          <p:grpSpPr>
            <a:xfrm>
              <a:off x="0" y="260889"/>
              <a:ext cx="4596367" cy="133723"/>
              <a:chOff x="0" y="0"/>
              <a:chExt cx="5381969" cy="156579"/>
            </a:xfrm>
          </p:grpSpPr>
          <p:sp>
            <p:nvSpPr>
              <p:cNvPr id="19" name="Freeform 19"/>
              <p:cNvSpPr/>
              <p:nvPr/>
            </p:nvSpPr>
            <p:spPr>
              <a:xfrm>
                <a:off x="0" y="0"/>
                <a:ext cx="5381969" cy="156579"/>
              </a:xfrm>
              <a:custGeom>
                <a:avLst/>
                <a:gdLst/>
                <a:ahLst/>
                <a:cxnLst/>
                <a:rect l="l" t="t" r="r" b="b"/>
                <a:pathLst>
                  <a:path w="5381969" h="156579">
                    <a:moveTo>
                      <a:pt x="0" y="0"/>
                    </a:moveTo>
                    <a:lnTo>
                      <a:pt x="5381969" y="0"/>
                    </a:lnTo>
                    <a:lnTo>
                      <a:pt x="5381969" y="156579"/>
                    </a:lnTo>
                    <a:lnTo>
                      <a:pt x="0" y="156579"/>
                    </a:lnTo>
                    <a:close/>
                  </a:path>
                </a:pathLst>
              </a:custGeom>
              <a:solidFill>
                <a:srgbClr val="2987B6"/>
              </a:solidFill>
            </p:spPr>
          </p:sp>
          <p:sp>
            <p:nvSpPr>
              <p:cNvPr id="20" name="TextBox 20"/>
              <p:cNvSpPr txBox="1"/>
              <p:nvPr/>
            </p:nvSpPr>
            <p:spPr>
              <a:xfrm>
                <a:off x="0" y="-9525"/>
                <a:ext cx="5381969" cy="166104"/>
              </a:xfrm>
              <a:prstGeom prst="rect">
                <a:avLst/>
              </a:prstGeom>
            </p:spPr>
            <p:txBody>
              <a:bodyPr lIns="19478" tIns="19478" rIns="19478" bIns="19478" rtlCol="0" anchor="ctr"/>
              <a:lstStyle/>
              <a:p>
                <a:pPr algn="ctr">
                  <a:lnSpc>
                    <a:spcPts val="421"/>
                  </a:lnSpc>
                  <a:spcBef>
                    <a:spcPct val="0"/>
                  </a:spcBef>
                </a:pPr>
                <a:endParaRPr/>
              </a:p>
            </p:txBody>
          </p:sp>
        </p:grpSp>
        <p:sp>
          <p:nvSpPr>
            <p:cNvPr id="21" name="TextBox 21"/>
            <p:cNvSpPr txBox="1"/>
            <p:nvPr/>
          </p:nvSpPr>
          <p:spPr>
            <a:xfrm>
              <a:off x="363798" y="728743"/>
              <a:ext cx="626636"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SAFE</a:t>
              </a:r>
            </a:p>
          </p:txBody>
        </p:sp>
        <p:sp>
          <p:nvSpPr>
            <p:cNvPr id="22" name="TextBox 22"/>
            <p:cNvSpPr txBox="1"/>
            <p:nvPr/>
          </p:nvSpPr>
          <p:spPr>
            <a:xfrm>
              <a:off x="2085431" y="728743"/>
              <a:ext cx="409904"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AIM HIGH</a:t>
              </a:r>
            </a:p>
          </p:txBody>
        </p:sp>
        <p:sp>
          <p:nvSpPr>
            <p:cNvPr id="23" name="TextBox 23"/>
            <p:cNvSpPr txBox="1"/>
            <p:nvPr/>
          </p:nvSpPr>
          <p:spPr>
            <a:xfrm>
              <a:off x="2838626" y="728743"/>
              <a:ext cx="511165"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RESPECT</a:t>
              </a:r>
            </a:p>
          </p:txBody>
        </p:sp>
        <p:sp>
          <p:nvSpPr>
            <p:cNvPr id="24" name="TextBox 24"/>
            <p:cNvSpPr txBox="1"/>
            <p:nvPr/>
          </p:nvSpPr>
          <p:spPr>
            <a:xfrm>
              <a:off x="3627633" y="728743"/>
              <a:ext cx="540801"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TEAMWORK</a:t>
              </a:r>
            </a:p>
          </p:txBody>
        </p:sp>
        <p:sp>
          <p:nvSpPr>
            <p:cNvPr id="25" name="TextBox 25"/>
            <p:cNvSpPr txBox="1"/>
            <p:nvPr/>
          </p:nvSpPr>
          <p:spPr>
            <a:xfrm>
              <a:off x="1195973" y="728743"/>
              <a:ext cx="584416"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MANNERS</a:t>
              </a:r>
            </a:p>
          </p:txBody>
        </p:sp>
        <p:sp>
          <p:nvSpPr>
            <p:cNvPr id="26" name="Freeform 26"/>
            <p:cNvSpPr/>
            <p:nvPr/>
          </p:nvSpPr>
          <p:spPr>
            <a:xfrm>
              <a:off x="1136516"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6"/>
              <a:stretch>
                <a:fillRect t="-1820" b="-1820"/>
              </a:stretch>
            </a:blipFill>
          </p:spPr>
        </p:sp>
        <p:sp>
          <p:nvSpPr>
            <p:cNvPr id="27" name="Freeform 27"/>
            <p:cNvSpPr/>
            <p:nvPr/>
          </p:nvSpPr>
          <p:spPr>
            <a:xfrm>
              <a:off x="2741981"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7"/>
              <a:stretch>
                <a:fillRect t="-1820" b="-1820"/>
              </a:stretch>
            </a:blipFill>
          </p:spPr>
        </p:sp>
        <p:sp>
          <p:nvSpPr>
            <p:cNvPr id="28" name="Freeform 28"/>
            <p:cNvSpPr/>
            <p:nvPr/>
          </p:nvSpPr>
          <p:spPr>
            <a:xfrm>
              <a:off x="343771"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8"/>
              <a:stretch>
                <a:fillRect t="-1820" b="-1820"/>
              </a:stretch>
            </a:blipFill>
          </p:spPr>
        </p:sp>
        <p:sp>
          <p:nvSpPr>
            <p:cNvPr id="29" name="Freeform 29"/>
            <p:cNvSpPr/>
            <p:nvPr/>
          </p:nvSpPr>
          <p:spPr>
            <a:xfrm>
              <a:off x="3536512" y="0"/>
              <a:ext cx="716085" cy="686577"/>
            </a:xfrm>
            <a:custGeom>
              <a:avLst/>
              <a:gdLst/>
              <a:ahLst/>
              <a:cxnLst/>
              <a:rect l="l" t="t" r="r" b="b"/>
              <a:pathLst>
                <a:path w="716085" h="686577">
                  <a:moveTo>
                    <a:pt x="0" y="0"/>
                  </a:moveTo>
                  <a:lnTo>
                    <a:pt x="716085" y="0"/>
                  </a:lnTo>
                  <a:lnTo>
                    <a:pt x="716085" y="686577"/>
                  </a:lnTo>
                  <a:lnTo>
                    <a:pt x="0" y="686577"/>
                  </a:lnTo>
                  <a:lnTo>
                    <a:pt x="0" y="0"/>
                  </a:lnTo>
                  <a:close/>
                </a:path>
              </a:pathLst>
            </a:custGeom>
            <a:blipFill>
              <a:blip r:embed="rId9"/>
              <a:stretch>
                <a:fillRect l="-2961" r="-2497"/>
              </a:stretch>
            </a:blipFill>
          </p:spPr>
        </p:sp>
        <p:sp>
          <p:nvSpPr>
            <p:cNvPr id="30" name="Freeform 30"/>
            <p:cNvSpPr/>
            <p:nvPr/>
          </p:nvSpPr>
          <p:spPr>
            <a:xfrm>
              <a:off x="1930996" y="0"/>
              <a:ext cx="714267" cy="686577"/>
            </a:xfrm>
            <a:custGeom>
              <a:avLst/>
              <a:gdLst/>
              <a:ahLst/>
              <a:cxnLst/>
              <a:rect l="l" t="t" r="r" b="b"/>
              <a:pathLst>
                <a:path w="714267" h="686577">
                  <a:moveTo>
                    <a:pt x="0" y="0"/>
                  </a:moveTo>
                  <a:lnTo>
                    <a:pt x="714267" y="0"/>
                  </a:lnTo>
                  <a:lnTo>
                    <a:pt x="714267" y="686577"/>
                  </a:lnTo>
                  <a:lnTo>
                    <a:pt x="0" y="686577"/>
                  </a:lnTo>
                  <a:lnTo>
                    <a:pt x="0" y="0"/>
                  </a:lnTo>
                  <a:close/>
                </a:path>
              </a:pathLst>
            </a:custGeom>
            <a:blipFill>
              <a:blip r:embed="rId10"/>
              <a:stretch>
                <a:fillRect t="-1820" r="-9576" b="-1820"/>
              </a:stretch>
            </a:blipFill>
          </p:spPr>
        </p:sp>
      </p:grpSp>
      <p:sp>
        <p:nvSpPr>
          <p:cNvPr id="31" name="TextBox 31"/>
          <p:cNvSpPr txBox="1"/>
          <p:nvPr/>
        </p:nvSpPr>
        <p:spPr>
          <a:xfrm>
            <a:off x="220095" y="3694228"/>
            <a:ext cx="3486586" cy="1255395"/>
          </a:xfrm>
          <a:prstGeom prst="rect">
            <a:avLst/>
          </a:prstGeom>
        </p:spPr>
        <p:txBody>
          <a:bodyPr lIns="0" tIns="0" rIns="0" bIns="0" rtlCol="0" anchor="t">
            <a:spAutoFit/>
          </a:bodyPr>
          <a:lstStyle/>
          <a:p>
            <a:pPr algn="l">
              <a:lnSpc>
                <a:spcPts val="1679"/>
              </a:lnSpc>
              <a:spcBef>
                <a:spcPct val="0"/>
              </a:spcBef>
            </a:pPr>
            <a:r>
              <a:rPr lang="en-US" sz="1200" dirty="0">
                <a:solidFill>
                  <a:srgbClr val="000000"/>
                </a:solidFill>
                <a:latin typeface="DM Sans"/>
                <a:ea typeface="DM Sans"/>
                <a:cs typeface="DM Sans"/>
                <a:sym typeface="DM Sans"/>
              </a:rPr>
              <a:t>Children are encouraged to care for each other, their belongings, and the learning environment, instilling responsibility and respect. When challenging behaviour occurs, staff address it directly, explaining consequences and guiding children towards positive choices. </a:t>
            </a:r>
          </a:p>
        </p:txBody>
      </p:sp>
      <p:sp>
        <p:nvSpPr>
          <p:cNvPr id="32" name="Freeform 32"/>
          <p:cNvSpPr/>
          <p:nvPr/>
        </p:nvSpPr>
        <p:spPr>
          <a:xfrm rot="546261">
            <a:off x="1078349" y="3112405"/>
            <a:ext cx="1710250" cy="530177"/>
          </a:xfrm>
          <a:custGeom>
            <a:avLst/>
            <a:gdLst/>
            <a:ahLst/>
            <a:cxnLst/>
            <a:rect l="l" t="t" r="r" b="b"/>
            <a:pathLst>
              <a:path w="1710250" h="530177">
                <a:moveTo>
                  <a:pt x="0" y="0"/>
                </a:moveTo>
                <a:lnTo>
                  <a:pt x="1710250" y="0"/>
                </a:lnTo>
                <a:lnTo>
                  <a:pt x="1710250" y="530178"/>
                </a:lnTo>
                <a:lnTo>
                  <a:pt x="0" y="53017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5" name="Freeform 5"/>
          <p:cNvSpPr/>
          <p:nvPr/>
        </p:nvSpPr>
        <p:spPr>
          <a:xfrm rot="-9502932">
            <a:off x="4791264" y="8312228"/>
            <a:ext cx="3498702" cy="3403282"/>
          </a:xfrm>
          <a:custGeom>
            <a:avLst/>
            <a:gdLst/>
            <a:ahLst/>
            <a:cxnLst/>
            <a:rect l="l" t="t" r="r" b="b"/>
            <a:pathLst>
              <a:path w="3498702" h="3403282">
                <a:moveTo>
                  <a:pt x="0" y="0"/>
                </a:moveTo>
                <a:lnTo>
                  <a:pt x="3498701" y="0"/>
                </a:lnTo>
                <a:lnTo>
                  <a:pt x="3498701" y="3403282"/>
                </a:lnTo>
                <a:lnTo>
                  <a:pt x="0" y="340328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graphicFrame>
        <p:nvGraphicFramePr>
          <p:cNvPr id="33" name="Table 33"/>
          <p:cNvGraphicFramePr>
            <a:graphicFrameLocks noGrp="1"/>
          </p:cNvGraphicFramePr>
          <p:nvPr>
            <p:extLst>
              <p:ext uri="{D42A27DB-BD31-4B8C-83A1-F6EECF244321}">
                <p14:modId xmlns:p14="http://schemas.microsoft.com/office/powerpoint/2010/main" val="190929008"/>
              </p:ext>
            </p:extLst>
          </p:nvPr>
        </p:nvGraphicFramePr>
        <p:xfrm>
          <a:off x="4160320" y="6390637"/>
          <a:ext cx="2885917" cy="1534444"/>
        </p:xfrm>
        <a:graphic>
          <a:graphicData uri="http://schemas.openxmlformats.org/drawingml/2006/table">
            <a:tbl>
              <a:tblPr/>
              <a:tblGrid>
                <a:gridCol w="1242543">
                  <a:extLst>
                    <a:ext uri="{9D8B030D-6E8A-4147-A177-3AD203B41FA5}">
                      <a16:colId xmlns:a16="http://schemas.microsoft.com/office/drawing/2014/main" val="20000"/>
                    </a:ext>
                  </a:extLst>
                </a:gridCol>
                <a:gridCol w="1643374">
                  <a:extLst>
                    <a:ext uri="{9D8B030D-6E8A-4147-A177-3AD203B41FA5}">
                      <a16:colId xmlns:a16="http://schemas.microsoft.com/office/drawing/2014/main" val="20001"/>
                    </a:ext>
                  </a:extLst>
                </a:gridCol>
              </a:tblGrid>
              <a:tr h="406063">
                <a:tc>
                  <a:txBody>
                    <a:bodyPr/>
                    <a:lstStyle/>
                    <a:p>
                      <a:pPr algn="ctr">
                        <a:lnSpc>
                          <a:spcPts val="1120"/>
                        </a:lnSpc>
                        <a:defRPr/>
                      </a:pPr>
                      <a:r>
                        <a:rPr lang="en-US" sz="1100" dirty="0">
                          <a:latin typeface="DM Sans" panose="020B0604020202020204" charset="0"/>
                        </a:rPr>
                        <a:t>28</a:t>
                      </a:r>
                      <a:r>
                        <a:rPr lang="en-US" sz="1100" baseline="30000" dirty="0">
                          <a:latin typeface="DM Sans" panose="020B0604020202020204" charset="0"/>
                        </a:rPr>
                        <a:t>th</a:t>
                      </a:r>
                      <a:r>
                        <a:rPr lang="en-US" sz="1100" dirty="0">
                          <a:latin typeface="DM Sans" panose="020B0604020202020204" charset="0"/>
                        </a:rPr>
                        <a:t> January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Science workshop</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87696">
                <a:tc>
                  <a:txBody>
                    <a:bodyPr/>
                    <a:lstStyle/>
                    <a:p>
                      <a:pPr marL="0" marR="0" lvl="0" indent="0" algn="ctr" defTabSz="914400" rtl="0" eaLnBrk="1" fontAlgn="auto" latinLnBrk="0" hangingPunct="1">
                        <a:lnSpc>
                          <a:spcPts val="1120"/>
                        </a:lnSpc>
                        <a:spcBef>
                          <a:spcPts val="0"/>
                        </a:spcBef>
                        <a:spcAft>
                          <a:spcPts val="0"/>
                        </a:spcAft>
                        <a:buClrTx/>
                        <a:buSzTx/>
                        <a:buFontTx/>
                        <a:buNone/>
                        <a:tabLst/>
                        <a:defRPr/>
                      </a:pPr>
                      <a:r>
                        <a:rPr lang="en-US" sz="1100" dirty="0">
                          <a:solidFill>
                            <a:srgbClr val="000000"/>
                          </a:solidFill>
                          <a:latin typeface="DM Sans" panose="020B0604020202020204" charset="0"/>
                          <a:ea typeface="DM Sans"/>
                          <a:cs typeface="DM Sans"/>
                          <a:sym typeface="DM Sans"/>
                        </a:rPr>
                        <a:t>10</a:t>
                      </a:r>
                      <a:r>
                        <a:rPr lang="en-US" sz="1100" baseline="30000" dirty="0">
                          <a:solidFill>
                            <a:srgbClr val="000000"/>
                          </a:solidFill>
                          <a:latin typeface="DM Sans" panose="020B0604020202020204" charset="0"/>
                          <a:ea typeface="DM Sans"/>
                          <a:cs typeface="DM Sans"/>
                          <a:sym typeface="DM Sans"/>
                        </a:rPr>
                        <a:t>th</a:t>
                      </a:r>
                      <a:r>
                        <a:rPr lang="en-US" sz="1100" dirty="0">
                          <a:solidFill>
                            <a:srgbClr val="000000"/>
                          </a:solidFill>
                          <a:latin typeface="DM Sans" panose="020B0604020202020204" charset="0"/>
                          <a:ea typeface="DM Sans"/>
                          <a:cs typeface="DM Sans"/>
                          <a:sym typeface="DM Sans"/>
                        </a:rPr>
                        <a:t> February</a:t>
                      </a:r>
                      <a:endParaRPr lang="en-US" sz="1100" dirty="0">
                        <a:latin typeface="DM Sans" panose="020B0604020202020204" charset="0"/>
                      </a:endParaRP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ts val="1120"/>
                        </a:lnSpc>
                        <a:spcBef>
                          <a:spcPts val="0"/>
                        </a:spcBef>
                        <a:spcAft>
                          <a:spcPts val="0"/>
                        </a:spcAft>
                        <a:buClrTx/>
                        <a:buSzTx/>
                        <a:buFontTx/>
                        <a:buNone/>
                        <a:tabLst/>
                        <a:defRPr/>
                      </a:pPr>
                      <a:r>
                        <a:rPr lang="en-US" sz="1100" dirty="0">
                          <a:solidFill>
                            <a:srgbClr val="000000"/>
                          </a:solidFill>
                          <a:latin typeface="DM Sans" panose="020B0604020202020204" charset="0"/>
                          <a:ea typeface="DM Sans"/>
                          <a:cs typeface="DM Sans"/>
                          <a:sym typeface="DM Sans"/>
                        </a:rPr>
                        <a:t>Letterbox 3</a:t>
                      </a:r>
                      <a:endParaRPr lang="en-US" sz="1100" dirty="0">
                        <a:latin typeface="DM Sans" panose="020B0604020202020204" charset="0"/>
                      </a:endParaRP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6063">
                <a:tc>
                  <a:txBody>
                    <a:bodyPr/>
                    <a:lstStyle/>
                    <a:p>
                      <a:pPr algn="ctr">
                        <a:lnSpc>
                          <a:spcPts val="1120"/>
                        </a:lnSpc>
                        <a:defRPr/>
                      </a:pPr>
                      <a:r>
                        <a:rPr lang="en-US" sz="1100" dirty="0">
                          <a:latin typeface="DM Sans" panose="020B0604020202020204" charset="0"/>
                        </a:rPr>
                        <a:t>23</a:t>
                      </a:r>
                      <a:r>
                        <a:rPr lang="en-US" sz="1100" baseline="30000" dirty="0">
                          <a:latin typeface="DM Sans" panose="020B0604020202020204" charset="0"/>
                        </a:rPr>
                        <a:t>rd</a:t>
                      </a:r>
                      <a:r>
                        <a:rPr lang="en-US" sz="1100" dirty="0">
                          <a:latin typeface="DM Sans" panose="020B0604020202020204" charset="0"/>
                        </a:rPr>
                        <a:t> February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INSET day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6063">
                <a:tc>
                  <a:txBody>
                    <a:bodyPr/>
                    <a:lstStyle/>
                    <a:p>
                      <a:pPr algn="l">
                        <a:lnSpc>
                          <a:spcPts val="1120"/>
                        </a:lnSpc>
                        <a:defRPr/>
                      </a:pPr>
                      <a:r>
                        <a:rPr lang="en-US" sz="1100" dirty="0">
                          <a:latin typeface="DM Sans" panose="020B0604020202020204" charset="0"/>
                        </a:rPr>
                        <a:t>4</a:t>
                      </a:r>
                      <a:r>
                        <a:rPr lang="en-US" sz="1100" baseline="30000" dirty="0">
                          <a:latin typeface="DM Sans" panose="020B0604020202020204" charset="0"/>
                        </a:rPr>
                        <a:t>th</a:t>
                      </a:r>
                      <a:r>
                        <a:rPr lang="en-US" sz="1100" dirty="0">
                          <a:latin typeface="DM Sans" panose="020B0604020202020204" charset="0"/>
                        </a:rPr>
                        <a:t> &amp; 5</a:t>
                      </a:r>
                      <a:r>
                        <a:rPr lang="en-US" sz="1100" baseline="30000" dirty="0">
                          <a:latin typeface="DM Sans" panose="020B0604020202020204" charset="0"/>
                        </a:rPr>
                        <a:t>th</a:t>
                      </a:r>
                      <a:r>
                        <a:rPr lang="en-US" sz="1100" dirty="0">
                          <a:latin typeface="DM Sans" panose="020B0604020202020204" charset="0"/>
                        </a:rPr>
                        <a:t> March</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Parents evening</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9697235"/>
                  </a:ext>
                </a:extLst>
              </a:tr>
            </a:tbl>
          </a:graphicData>
        </a:graphic>
      </p:graphicFrame>
      <p:grpSp>
        <p:nvGrpSpPr>
          <p:cNvPr id="34" name="Group 34"/>
          <p:cNvGrpSpPr/>
          <p:nvPr/>
        </p:nvGrpSpPr>
        <p:grpSpPr>
          <a:xfrm>
            <a:off x="6074544" y="9346375"/>
            <a:ext cx="1106766" cy="1116989"/>
            <a:chOff x="0" y="0"/>
            <a:chExt cx="1475688" cy="1489319"/>
          </a:xfrm>
        </p:grpSpPr>
        <p:sp>
          <p:nvSpPr>
            <p:cNvPr id="35" name="Freeform 35"/>
            <p:cNvSpPr/>
            <p:nvPr/>
          </p:nvSpPr>
          <p:spPr>
            <a:xfrm rot="5466688" flipV="1">
              <a:off x="87976" y="1076592"/>
              <a:ext cx="189231" cy="188048"/>
            </a:xfrm>
            <a:custGeom>
              <a:avLst/>
              <a:gdLst/>
              <a:ahLst/>
              <a:cxnLst/>
              <a:rect l="l" t="t" r="r" b="b"/>
              <a:pathLst>
                <a:path w="189231" h="188048">
                  <a:moveTo>
                    <a:pt x="0" y="188048"/>
                  </a:moveTo>
                  <a:lnTo>
                    <a:pt x="189231" y="188048"/>
                  </a:lnTo>
                  <a:lnTo>
                    <a:pt x="189231" y="0"/>
                  </a:lnTo>
                  <a:lnTo>
                    <a:pt x="0" y="0"/>
                  </a:lnTo>
                  <a:lnTo>
                    <a:pt x="0" y="188048"/>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36" name="Freeform 36"/>
            <p:cNvSpPr/>
            <p:nvPr/>
          </p:nvSpPr>
          <p:spPr>
            <a:xfrm rot="-10800000" flipV="1">
              <a:off x="366566" y="328472"/>
              <a:ext cx="222333" cy="220943"/>
            </a:xfrm>
            <a:custGeom>
              <a:avLst/>
              <a:gdLst/>
              <a:ahLst/>
              <a:cxnLst/>
              <a:rect l="l" t="t" r="r" b="b"/>
              <a:pathLst>
                <a:path w="222333" h="220943">
                  <a:moveTo>
                    <a:pt x="0" y="220943"/>
                  </a:moveTo>
                  <a:lnTo>
                    <a:pt x="222333" y="220943"/>
                  </a:lnTo>
                  <a:lnTo>
                    <a:pt x="222333" y="0"/>
                  </a:lnTo>
                  <a:lnTo>
                    <a:pt x="0" y="0"/>
                  </a:lnTo>
                  <a:lnTo>
                    <a:pt x="0" y="220943"/>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37" name="Freeform 37"/>
            <p:cNvSpPr/>
            <p:nvPr/>
          </p:nvSpPr>
          <p:spPr>
            <a:xfrm rot="-2611813">
              <a:off x="38327" y="528643"/>
              <a:ext cx="187216" cy="186045"/>
            </a:xfrm>
            <a:custGeom>
              <a:avLst/>
              <a:gdLst/>
              <a:ahLst/>
              <a:cxnLst/>
              <a:rect l="l" t="t" r="r" b="b"/>
              <a:pathLst>
                <a:path w="187216" h="186045">
                  <a:moveTo>
                    <a:pt x="0" y="0"/>
                  </a:moveTo>
                  <a:lnTo>
                    <a:pt x="187216" y="0"/>
                  </a:lnTo>
                  <a:lnTo>
                    <a:pt x="187216" y="186046"/>
                  </a:lnTo>
                  <a:lnTo>
                    <a:pt x="0" y="186046"/>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38" name="Freeform 38"/>
            <p:cNvSpPr/>
            <p:nvPr/>
          </p:nvSpPr>
          <p:spPr>
            <a:xfrm rot="2095015" flipH="1">
              <a:off x="735204" y="1133070"/>
              <a:ext cx="299244" cy="297373"/>
            </a:xfrm>
            <a:custGeom>
              <a:avLst/>
              <a:gdLst/>
              <a:ahLst/>
              <a:cxnLst/>
              <a:rect l="l" t="t" r="r" b="b"/>
              <a:pathLst>
                <a:path w="299244" h="297373">
                  <a:moveTo>
                    <a:pt x="299243" y="0"/>
                  </a:moveTo>
                  <a:lnTo>
                    <a:pt x="0" y="0"/>
                  </a:lnTo>
                  <a:lnTo>
                    <a:pt x="0" y="297373"/>
                  </a:lnTo>
                  <a:lnTo>
                    <a:pt x="299243" y="297373"/>
                  </a:lnTo>
                  <a:lnTo>
                    <a:pt x="299243"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39" name="Freeform 39"/>
            <p:cNvSpPr/>
            <p:nvPr/>
          </p:nvSpPr>
          <p:spPr>
            <a:xfrm rot="-4478713">
              <a:off x="1222404" y="769117"/>
              <a:ext cx="227868" cy="226444"/>
            </a:xfrm>
            <a:custGeom>
              <a:avLst/>
              <a:gdLst/>
              <a:ahLst/>
              <a:cxnLst/>
              <a:rect l="l" t="t" r="r" b="b"/>
              <a:pathLst>
                <a:path w="227868" h="226444">
                  <a:moveTo>
                    <a:pt x="0" y="0"/>
                  </a:moveTo>
                  <a:lnTo>
                    <a:pt x="227868" y="0"/>
                  </a:lnTo>
                  <a:lnTo>
                    <a:pt x="227868" y="226444"/>
                  </a:lnTo>
                  <a:lnTo>
                    <a:pt x="0" y="226444"/>
                  </a:lnTo>
                  <a:lnTo>
                    <a:pt x="0" y="0"/>
                  </a:lnTo>
                  <a:close/>
                </a:path>
              </a:pathLst>
            </a:custGeom>
            <a:blipFill>
              <a:blip r:embed="rId2">
                <a:alphaModFix amt="50000"/>
                <a:extLst>
                  <a:ext uri="{96DAC541-7B7A-43D3-8B79-37D633B846F1}">
                    <asvg:svgBlip xmlns:asvg="http://schemas.microsoft.com/office/drawing/2016/SVG/main" r:embed="rId3"/>
                  </a:ext>
                </a:extLst>
              </a:blip>
              <a:stretch>
                <a:fillRect/>
              </a:stretch>
            </a:blipFill>
          </p:spPr>
        </p:sp>
        <p:sp>
          <p:nvSpPr>
            <p:cNvPr id="40" name="Freeform 40"/>
            <p:cNvSpPr/>
            <p:nvPr/>
          </p:nvSpPr>
          <p:spPr>
            <a:xfrm rot="-319557">
              <a:off x="294540" y="1028785"/>
              <a:ext cx="366385" cy="364095"/>
            </a:xfrm>
            <a:custGeom>
              <a:avLst/>
              <a:gdLst/>
              <a:ahLst/>
              <a:cxnLst/>
              <a:rect l="l" t="t" r="r" b="b"/>
              <a:pathLst>
                <a:path w="366385" h="364095">
                  <a:moveTo>
                    <a:pt x="0" y="0"/>
                  </a:moveTo>
                  <a:lnTo>
                    <a:pt x="366385" y="0"/>
                  </a:lnTo>
                  <a:lnTo>
                    <a:pt x="366385" y="364095"/>
                  </a:lnTo>
                  <a:lnTo>
                    <a:pt x="0" y="364095"/>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41" name="Freeform 41"/>
            <p:cNvSpPr/>
            <p:nvPr/>
          </p:nvSpPr>
          <p:spPr>
            <a:xfrm rot="5259557">
              <a:off x="1126629" y="1174015"/>
              <a:ext cx="187216" cy="186045"/>
            </a:xfrm>
            <a:custGeom>
              <a:avLst/>
              <a:gdLst/>
              <a:ahLst/>
              <a:cxnLst/>
              <a:rect l="l" t="t" r="r" b="b"/>
              <a:pathLst>
                <a:path w="187216" h="186045">
                  <a:moveTo>
                    <a:pt x="0" y="0"/>
                  </a:moveTo>
                  <a:lnTo>
                    <a:pt x="187215" y="0"/>
                  </a:lnTo>
                  <a:lnTo>
                    <a:pt x="187215" y="186045"/>
                  </a:lnTo>
                  <a:lnTo>
                    <a:pt x="0" y="186045"/>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2" name="Freeform 42"/>
            <p:cNvSpPr/>
            <p:nvPr/>
          </p:nvSpPr>
          <p:spPr>
            <a:xfrm rot="-3198648">
              <a:off x="869981" y="266776"/>
              <a:ext cx="323307" cy="321286"/>
            </a:xfrm>
            <a:custGeom>
              <a:avLst/>
              <a:gdLst/>
              <a:ahLst/>
              <a:cxnLst/>
              <a:rect l="l" t="t" r="r" b="b"/>
              <a:pathLst>
                <a:path w="323307" h="321286">
                  <a:moveTo>
                    <a:pt x="0" y="0"/>
                  </a:moveTo>
                  <a:lnTo>
                    <a:pt x="323306" y="0"/>
                  </a:lnTo>
                  <a:lnTo>
                    <a:pt x="323306" y="321287"/>
                  </a:lnTo>
                  <a:lnTo>
                    <a:pt x="0" y="321287"/>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3" name="Freeform 43"/>
            <p:cNvSpPr/>
            <p:nvPr/>
          </p:nvSpPr>
          <p:spPr>
            <a:xfrm rot="3435882" flipH="1">
              <a:off x="785331" y="167168"/>
              <a:ext cx="207266" cy="205971"/>
            </a:xfrm>
            <a:custGeom>
              <a:avLst/>
              <a:gdLst/>
              <a:ahLst/>
              <a:cxnLst/>
              <a:rect l="l" t="t" r="r" b="b"/>
              <a:pathLst>
                <a:path w="207266" h="205971">
                  <a:moveTo>
                    <a:pt x="207267" y="0"/>
                  </a:moveTo>
                  <a:lnTo>
                    <a:pt x="0" y="0"/>
                  </a:lnTo>
                  <a:lnTo>
                    <a:pt x="0" y="205971"/>
                  </a:lnTo>
                  <a:lnTo>
                    <a:pt x="207267" y="205971"/>
                  </a:lnTo>
                  <a:lnTo>
                    <a:pt x="207267"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44" name="Freeform 44"/>
            <p:cNvSpPr/>
            <p:nvPr/>
          </p:nvSpPr>
          <p:spPr>
            <a:xfrm rot="6411494">
              <a:off x="513083" y="105035"/>
              <a:ext cx="241635" cy="240124"/>
            </a:xfrm>
            <a:custGeom>
              <a:avLst/>
              <a:gdLst/>
              <a:ahLst/>
              <a:cxnLst/>
              <a:rect l="l" t="t" r="r" b="b"/>
              <a:pathLst>
                <a:path w="241635" h="240124">
                  <a:moveTo>
                    <a:pt x="0" y="0"/>
                  </a:moveTo>
                  <a:lnTo>
                    <a:pt x="241634" y="0"/>
                  </a:lnTo>
                  <a:lnTo>
                    <a:pt x="241634" y="240124"/>
                  </a:lnTo>
                  <a:lnTo>
                    <a:pt x="0" y="240124"/>
                  </a:lnTo>
                  <a:lnTo>
                    <a:pt x="0" y="0"/>
                  </a:lnTo>
                  <a:close/>
                </a:path>
              </a:pathLst>
            </a:custGeom>
            <a:blipFill>
              <a:blip r:embed="rId2">
                <a:alphaModFix amt="50000"/>
                <a:extLst>
                  <a:ext uri="{96DAC541-7B7A-43D3-8B79-37D633B846F1}">
                    <asvg:svgBlip xmlns:asvg="http://schemas.microsoft.com/office/drawing/2016/SVG/main" r:embed="rId3"/>
                  </a:ext>
                </a:extLst>
              </a:blip>
              <a:stretch>
                <a:fillRect/>
              </a:stretch>
            </a:blipFill>
          </p:spPr>
        </p:sp>
        <p:sp>
          <p:nvSpPr>
            <p:cNvPr id="45" name="Freeform 45"/>
            <p:cNvSpPr/>
            <p:nvPr/>
          </p:nvSpPr>
          <p:spPr>
            <a:xfrm rot="6549029">
              <a:off x="997776" y="19870"/>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46" name="Freeform 46"/>
            <p:cNvSpPr/>
            <p:nvPr/>
          </p:nvSpPr>
          <p:spPr>
            <a:xfrm rot="-5192554">
              <a:off x="1245250" y="265786"/>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7" name="Freeform 47"/>
            <p:cNvSpPr/>
            <p:nvPr/>
          </p:nvSpPr>
          <p:spPr>
            <a:xfrm rot="-416596">
              <a:off x="1262833" y="481205"/>
              <a:ext cx="191298" cy="190103"/>
            </a:xfrm>
            <a:custGeom>
              <a:avLst/>
              <a:gdLst/>
              <a:ahLst/>
              <a:cxnLst/>
              <a:rect l="l" t="t" r="r" b="b"/>
              <a:pathLst>
                <a:path w="191298" h="190103">
                  <a:moveTo>
                    <a:pt x="0" y="0"/>
                  </a:moveTo>
                  <a:lnTo>
                    <a:pt x="191298" y="0"/>
                  </a:lnTo>
                  <a:lnTo>
                    <a:pt x="191298" y="190103"/>
                  </a:lnTo>
                  <a:lnTo>
                    <a:pt x="0" y="190103"/>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48" name="Freeform 48"/>
            <p:cNvSpPr/>
            <p:nvPr/>
          </p:nvSpPr>
          <p:spPr>
            <a:xfrm>
              <a:off x="193633" y="470339"/>
              <a:ext cx="1180414" cy="765794"/>
            </a:xfrm>
            <a:custGeom>
              <a:avLst/>
              <a:gdLst/>
              <a:ahLst/>
              <a:cxnLst/>
              <a:rect l="l" t="t" r="r" b="b"/>
              <a:pathLst>
                <a:path w="1180414" h="765794">
                  <a:moveTo>
                    <a:pt x="0" y="0"/>
                  </a:moveTo>
                  <a:lnTo>
                    <a:pt x="1180414" y="0"/>
                  </a:lnTo>
                  <a:lnTo>
                    <a:pt x="1180414" y="765794"/>
                  </a:lnTo>
                  <a:lnTo>
                    <a:pt x="0" y="765794"/>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49" name="TextBox 49"/>
            <p:cNvSpPr txBox="1"/>
            <p:nvPr/>
          </p:nvSpPr>
          <p:spPr>
            <a:xfrm>
              <a:off x="328601" y="495182"/>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DREAM</a:t>
              </a:r>
            </a:p>
          </p:txBody>
        </p:sp>
        <p:sp>
          <p:nvSpPr>
            <p:cNvPr id="50" name="TextBox 50"/>
            <p:cNvSpPr txBox="1"/>
            <p:nvPr/>
          </p:nvSpPr>
          <p:spPr>
            <a:xfrm>
              <a:off x="328601" y="747501"/>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BELIEVE</a:t>
              </a:r>
            </a:p>
          </p:txBody>
        </p:sp>
        <p:sp>
          <p:nvSpPr>
            <p:cNvPr id="51" name="TextBox 51"/>
            <p:cNvSpPr txBox="1"/>
            <p:nvPr/>
          </p:nvSpPr>
          <p:spPr>
            <a:xfrm>
              <a:off x="328601" y="999819"/>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ACHIEVE</a:t>
              </a:r>
            </a:p>
          </p:txBody>
        </p:sp>
        <p:sp>
          <p:nvSpPr>
            <p:cNvPr id="52" name="Freeform 52"/>
            <p:cNvSpPr/>
            <p:nvPr/>
          </p:nvSpPr>
          <p:spPr>
            <a:xfrm rot="-4294959">
              <a:off x="166449" y="213626"/>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grpSp>
      <p:grpSp>
        <p:nvGrpSpPr>
          <p:cNvPr id="53" name="Group 53"/>
          <p:cNvGrpSpPr/>
          <p:nvPr/>
        </p:nvGrpSpPr>
        <p:grpSpPr>
          <a:xfrm>
            <a:off x="164820" y="5933566"/>
            <a:ext cx="3574094" cy="2217202"/>
            <a:chOff x="0" y="0"/>
            <a:chExt cx="3098496" cy="1922164"/>
          </a:xfrm>
        </p:grpSpPr>
        <p:sp>
          <p:nvSpPr>
            <p:cNvPr id="54" name="Freeform 54"/>
            <p:cNvSpPr/>
            <p:nvPr/>
          </p:nvSpPr>
          <p:spPr>
            <a:xfrm>
              <a:off x="0" y="0"/>
              <a:ext cx="3098497" cy="1922163"/>
            </a:xfrm>
            <a:custGeom>
              <a:avLst/>
              <a:gdLst/>
              <a:ahLst/>
              <a:cxnLst/>
              <a:rect l="l" t="t" r="r" b="b"/>
              <a:pathLst>
                <a:path w="3098497" h="1922163">
                  <a:moveTo>
                    <a:pt x="0" y="0"/>
                  </a:moveTo>
                  <a:lnTo>
                    <a:pt x="3098497" y="0"/>
                  </a:lnTo>
                  <a:lnTo>
                    <a:pt x="3098497" y="1922163"/>
                  </a:lnTo>
                  <a:lnTo>
                    <a:pt x="0" y="1922163"/>
                  </a:lnTo>
                  <a:close/>
                </a:path>
              </a:pathLst>
            </a:custGeom>
            <a:solidFill>
              <a:srgbClr val="FEFEFE"/>
            </a:solidFill>
            <a:ln w="9525" cap="sq">
              <a:solidFill>
                <a:srgbClr val="3D8E87"/>
              </a:solidFill>
              <a:prstDash val="solid"/>
              <a:miter/>
            </a:ln>
          </p:spPr>
        </p:sp>
        <p:sp>
          <p:nvSpPr>
            <p:cNvPr id="55" name="TextBox 55"/>
            <p:cNvSpPr txBox="1"/>
            <p:nvPr/>
          </p:nvSpPr>
          <p:spPr>
            <a:xfrm>
              <a:off x="0" y="-9525"/>
              <a:ext cx="3098496" cy="1931689"/>
            </a:xfrm>
            <a:prstGeom prst="rect">
              <a:avLst/>
            </a:prstGeom>
          </p:spPr>
          <p:txBody>
            <a:bodyPr lIns="21000" tIns="21000" rIns="21000" bIns="21000" rtlCol="0" anchor="ctr"/>
            <a:lstStyle/>
            <a:p>
              <a:pPr algn="ctr">
                <a:lnSpc>
                  <a:spcPts val="674"/>
                </a:lnSpc>
              </a:pPr>
              <a:endParaRPr/>
            </a:p>
          </p:txBody>
        </p:sp>
      </p:grpSp>
      <p:grpSp>
        <p:nvGrpSpPr>
          <p:cNvPr id="56" name="Group 56"/>
          <p:cNvGrpSpPr/>
          <p:nvPr/>
        </p:nvGrpSpPr>
        <p:grpSpPr>
          <a:xfrm>
            <a:off x="228229" y="5999169"/>
            <a:ext cx="3451024" cy="399479"/>
            <a:chOff x="0" y="0"/>
            <a:chExt cx="2848596" cy="329744"/>
          </a:xfrm>
        </p:grpSpPr>
        <p:sp>
          <p:nvSpPr>
            <p:cNvPr id="57" name="Freeform 57"/>
            <p:cNvSpPr/>
            <p:nvPr/>
          </p:nvSpPr>
          <p:spPr>
            <a:xfrm>
              <a:off x="0" y="0"/>
              <a:ext cx="2848596" cy="329744"/>
            </a:xfrm>
            <a:custGeom>
              <a:avLst/>
              <a:gdLst/>
              <a:ahLst/>
              <a:cxnLst/>
              <a:rect l="l" t="t" r="r" b="b"/>
              <a:pathLst>
                <a:path w="2848596" h="329744">
                  <a:moveTo>
                    <a:pt x="0" y="0"/>
                  </a:moveTo>
                  <a:lnTo>
                    <a:pt x="2848596" y="0"/>
                  </a:lnTo>
                  <a:lnTo>
                    <a:pt x="2848596" y="329744"/>
                  </a:lnTo>
                  <a:lnTo>
                    <a:pt x="0" y="329744"/>
                  </a:lnTo>
                  <a:close/>
                </a:path>
              </a:pathLst>
            </a:custGeom>
            <a:solidFill>
              <a:srgbClr val="42C1A2"/>
            </a:solidFill>
          </p:spPr>
        </p:sp>
        <p:sp>
          <p:nvSpPr>
            <p:cNvPr id="58" name="TextBox 58"/>
            <p:cNvSpPr txBox="1"/>
            <p:nvPr/>
          </p:nvSpPr>
          <p:spPr>
            <a:xfrm>
              <a:off x="0" y="0"/>
              <a:ext cx="2848596" cy="329744"/>
            </a:xfrm>
            <a:prstGeom prst="rect">
              <a:avLst/>
            </a:prstGeom>
          </p:spPr>
          <p:txBody>
            <a:bodyPr lIns="21000" tIns="21000" rIns="21000" bIns="21000" rtlCol="0" anchor="ctr"/>
            <a:lstStyle/>
            <a:p>
              <a:pPr algn="ctr">
                <a:lnSpc>
                  <a:spcPts val="629"/>
                </a:lnSpc>
              </a:pPr>
              <a:endParaRPr/>
            </a:p>
          </p:txBody>
        </p:sp>
      </p:grpSp>
      <p:grpSp>
        <p:nvGrpSpPr>
          <p:cNvPr id="59" name="Group 59"/>
          <p:cNvGrpSpPr/>
          <p:nvPr/>
        </p:nvGrpSpPr>
        <p:grpSpPr>
          <a:xfrm>
            <a:off x="836884" y="7487754"/>
            <a:ext cx="656411" cy="599359"/>
            <a:chOff x="0" y="0"/>
            <a:chExt cx="1019128" cy="930551"/>
          </a:xfrm>
        </p:grpSpPr>
        <p:sp>
          <p:nvSpPr>
            <p:cNvPr id="60" name="Freeform 60"/>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1" name="TextBox 61"/>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Photos and updates </a:t>
              </a:r>
            </a:p>
            <a:p>
              <a:pPr algn="ctr">
                <a:lnSpc>
                  <a:spcPts val="629"/>
                </a:lnSpc>
              </a:pPr>
              <a:r>
                <a:rPr lang="en-US" sz="520">
                  <a:solidFill>
                    <a:srgbClr val="4A2E6F"/>
                  </a:solidFill>
                  <a:latin typeface="DM Sans"/>
                  <a:ea typeface="DM Sans"/>
                  <a:cs typeface="DM Sans"/>
                  <a:sym typeface="DM Sans"/>
                </a:rPr>
                <a:t>on classroom </a:t>
              </a:r>
            </a:p>
            <a:p>
              <a:pPr algn="ctr">
                <a:lnSpc>
                  <a:spcPts val="629"/>
                </a:lnSpc>
              </a:pPr>
              <a:r>
                <a:rPr lang="en-US" sz="520">
                  <a:solidFill>
                    <a:srgbClr val="4A2E6F"/>
                  </a:solidFill>
                  <a:latin typeface="DM Sans"/>
                  <a:ea typeface="DM Sans"/>
                  <a:cs typeface="DM Sans"/>
                  <a:sym typeface="DM Sans"/>
                </a:rPr>
                <a:t>activities</a:t>
              </a:r>
            </a:p>
          </p:txBody>
        </p:sp>
      </p:grpSp>
      <p:grpSp>
        <p:nvGrpSpPr>
          <p:cNvPr id="62" name="Group 62"/>
          <p:cNvGrpSpPr/>
          <p:nvPr/>
        </p:nvGrpSpPr>
        <p:grpSpPr>
          <a:xfrm>
            <a:off x="1583907" y="7487754"/>
            <a:ext cx="656411" cy="599359"/>
            <a:chOff x="0" y="0"/>
            <a:chExt cx="1019128" cy="930551"/>
          </a:xfrm>
        </p:grpSpPr>
        <p:sp>
          <p:nvSpPr>
            <p:cNvPr id="63" name="Freeform 63"/>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4" name="TextBox 64"/>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Homework </a:t>
              </a:r>
            </a:p>
            <a:p>
              <a:pPr algn="ctr">
                <a:lnSpc>
                  <a:spcPts val="629"/>
                </a:lnSpc>
              </a:pPr>
              <a:r>
                <a:rPr lang="en-US" sz="520">
                  <a:solidFill>
                    <a:srgbClr val="4A2E6F"/>
                  </a:solidFill>
                  <a:latin typeface="DM Sans"/>
                  <a:ea typeface="DM Sans"/>
                  <a:cs typeface="DM Sans"/>
                  <a:sym typeface="DM Sans"/>
                </a:rPr>
                <a:t>reminders and instructions</a:t>
              </a:r>
            </a:p>
          </p:txBody>
        </p:sp>
      </p:grpSp>
      <p:grpSp>
        <p:nvGrpSpPr>
          <p:cNvPr id="65" name="Group 65"/>
          <p:cNvGrpSpPr/>
          <p:nvPr/>
        </p:nvGrpSpPr>
        <p:grpSpPr>
          <a:xfrm>
            <a:off x="2330930" y="7487754"/>
            <a:ext cx="656411" cy="599359"/>
            <a:chOff x="0" y="0"/>
            <a:chExt cx="1019128" cy="930551"/>
          </a:xfrm>
        </p:grpSpPr>
        <p:sp>
          <p:nvSpPr>
            <p:cNvPr id="66" name="Freeform 66"/>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7" name="TextBox 67"/>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Celebrations </a:t>
              </a:r>
            </a:p>
            <a:p>
              <a:pPr algn="ctr">
                <a:lnSpc>
                  <a:spcPts val="629"/>
                </a:lnSpc>
              </a:pPr>
              <a:r>
                <a:rPr lang="en-US" sz="520">
                  <a:solidFill>
                    <a:srgbClr val="4A2E6F"/>
                  </a:solidFill>
                  <a:latin typeface="DM Sans"/>
                  <a:ea typeface="DM Sans"/>
                  <a:cs typeface="DM Sans"/>
                  <a:sym typeface="DM Sans"/>
                </a:rPr>
                <a:t>of pupil </a:t>
              </a:r>
            </a:p>
            <a:p>
              <a:pPr algn="ctr">
                <a:lnSpc>
                  <a:spcPts val="629"/>
                </a:lnSpc>
              </a:pPr>
              <a:r>
                <a:rPr lang="en-US" sz="520">
                  <a:solidFill>
                    <a:srgbClr val="4A2E6F"/>
                  </a:solidFill>
                  <a:latin typeface="DM Sans"/>
                  <a:ea typeface="DM Sans"/>
                  <a:cs typeface="DM Sans"/>
                  <a:sym typeface="DM Sans"/>
                </a:rPr>
                <a:t>achievements</a:t>
              </a:r>
            </a:p>
          </p:txBody>
        </p:sp>
      </p:grpSp>
      <p:sp>
        <p:nvSpPr>
          <p:cNvPr id="68" name="Freeform 68"/>
          <p:cNvSpPr/>
          <p:nvPr/>
        </p:nvSpPr>
        <p:spPr>
          <a:xfrm>
            <a:off x="1085851" y="7554856"/>
            <a:ext cx="178773" cy="209705"/>
          </a:xfrm>
          <a:custGeom>
            <a:avLst/>
            <a:gdLst/>
            <a:ahLst/>
            <a:cxnLst/>
            <a:rect l="l" t="t" r="r" b="b"/>
            <a:pathLst>
              <a:path w="178773" h="209705">
                <a:moveTo>
                  <a:pt x="0" y="0"/>
                </a:moveTo>
                <a:lnTo>
                  <a:pt x="178773" y="0"/>
                </a:lnTo>
                <a:lnTo>
                  <a:pt x="178773" y="209705"/>
                </a:lnTo>
                <a:lnTo>
                  <a:pt x="0" y="209705"/>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69" name="Freeform 69"/>
          <p:cNvSpPr/>
          <p:nvPr/>
        </p:nvSpPr>
        <p:spPr>
          <a:xfrm>
            <a:off x="1839633" y="7554856"/>
            <a:ext cx="211450" cy="194798"/>
          </a:xfrm>
          <a:custGeom>
            <a:avLst/>
            <a:gdLst/>
            <a:ahLst/>
            <a:cxnLst/>
            <a:rect l="l" t="t" r="r" b="b"/>
            <a:pathLst>
              <a:path w="211450" h="194798">
                <a:moveTo>
                  <a:pt x="0" y="0"/>
                </a:moveTo>
                <a:lnTo>
                  <a:pt x="211450" y="0"/>
                </a:lnTo>
                <a:lnTo>
                  <a:pt x="211450" y="194799"/>
                </a:lnTo>
                <a:lnTo>
                  <a:pt x="0" y="194799"/>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grpSp>
        <p:nvGrpSpPr>
          <p:cNvPr id="70" name="Group 70"/>
          <p:cNvGrpSpPr/>
          <p:nvPr/>
        </p:nvGrpSpPr>
        <p:grpSpPr>
          <a:xfrm>
            <a:off x="0" y="0"/>
            <a:ext cx="7560000" cy="1285109"/>
            <a:chOff x="0" y="0"/>
            <a:chExt cx="2709333" cy="460554"/>
          </a:xfrm>
        </p:grpSpPr>
        <p:sp>
          <p:nvSpPr>
            <p:cNvPr id="71" name="Freeform 71"/>
            <p:cNvSpPr/>
            <p:nvPr/>
          </p:nvSpPr>
          <p:spPr>
            <a:xfrm>
              <a:off x="0" y="0"/>
              <a:ext cx="2709333" cy="460554"/>
            </a:xfrm>
            <a:custGeom>
              <a:avLst/>
              <a:gdLst/>
              <a:ahLst/>
              <a:cxnLst/>
              <a:rect l="l" t="t" r="r" b="b"/>
              <a:pathLst>
                <a:path w="2709333" h="460554">
                  <a:moveTo>
                    <a:pt x="0" y="0"/>
                  </a:moveTo>
                  <a:lnTo>
                    <a:pt x="2709333" y="0"/>
                  </a:lnTo>
                  <a:lnTo>
                    <a:pt x="2709333" y="460554"/>
                  </a:lnTo>
                  <a:lnTo>
                    <a:pt x="0" y="460554"/>
                  </a:lnTo>
                  <a:close/>
                </a:path>
              </a:pathLst>
            </a:custGeom>
            <a:solidFill>
              <a:srgbClr val="865CBC"/>
            </a:solidFill>
          </p:spPr>
        </p:sp>
        <p:sp>
          <p:nvSpPr>
            <p:cNvPr id="72" name="TextBox 72"/>
            <p:cNvSpPr txBox="1"/>
            <p:nvPr/>
          </p:nvSpPr>
          <p:spPr>
            <a:xfrm>
              <a:off x="0" y="-28575"/>
              <a:ext cx="2709333" cy="489129"/>
            </a:xfrm>
            <a:prstGeom prst="rect">
              <a:avLst/>
            </a:prstGeom>
          </p:spPr>
          <p:txBody>
            <a:bodyPr lIns="50800" tIns="50800" rIns="50800" bIns="50800" rtlCol="0" anchor="ctr"/>
            <a:lstStyle/>
            <a:p>
              <a:pPr algn="ctr">
                <a:lnSpc>
                  <a:spcPts val="1679"/>
                </a:lnSpc>
              </a:pPr>
              <a:endParaRPr/>
            </a:p>
          </p:txBody>
        </p:sp>
      </p:grpSp>
      <p:grpSp>
        <p:nvGrpSpPr>
          <p:cNvPr id="73" name="Group 73"/>
          <p:cNvGrpSpPr/>
          <p:nvPr/>
        </p:nvGrpSpPr>
        <p:grpSpPr>
          <a:xfrm>
            <a:off x="-387299" y="-114259"/>
            <a:ext cx="1664220" cy="1664220"/>
            <a:chOff x="0" y="0"/>
            <a:chExt cx="812800" cy="812800"/>
          </a:xfrm>
        </p:grpSpPr>
        <p:sp>
          <p:nvSpPr>
            <p:cNvPr id="74" name="Freeform 7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FBFC"/>
            </a:solidFill>
          </p:spPr>
        </p:sp>
        <p:sp>
          <p:nvSpPr>
            <p:cNvPr id="75" name="TextBox 75"/>
            <p:cNvSpPr txBox="1"/>
            <p:nvPr/>
          </p:nvSpPr>
          <p:spPr>
            <a:xfrm>
              <a:off x="76200" y="47625"/>
              <a:ext cx="660400" cy="688975"/>
            </a:xfrm>
            <a:prstGeom prst="rect">
              <a:avLst/>
            </a:prstGeom>
          </p:spPr>
          <p:txBody>
            <a:bodyPr lIns="50800" tIns="50800" rIns="50800" bIns="50800" rtlCol="0" anchor="ctr"/>
            <a:lstStyle/>
            <a:p>
              <a:pPr algn="ctr">
                <a:lnSpc>
                  <a:spcPts val="1679"/>
                </a:lnSpc>
              </a:pPr>
              <a:endParaRPr/>
            </a:p>
          </p:txBody>
        </p:sp>
      </p:grpSp>
      <p:sp>
        <p:nvSpPr>
          <p:cNvPr id="76" name="TextBox 76"/>
          <p:cNvSpPr txBox="1"/>
          <p:nvPr/>
        </p:nvSpPr>
        <p:spPr>
          <a:xfrm>
            <a:off x="254657" y="6436749"/>
            <a:ext cx="3424596" cy="1045845"/>
          </a:xfrm>
          <a:prstGeom prst="rect">
            <a:avLst/>
          </a:prstGeom>
        </p:spPr>
        <p:txBody>
          <a:bodyPr lIns="0" tIns="0" rIns="0" bIns="0" rtlCol="0" anchor="t">
            <a:spAutoFit/>
          </a:bodyPr>
          <a:lstStyle/>
          <a:p>
            <a:pPr algn="l">
              <a:lnSpc>
                <a:spcPts val="1679"/>
              </a:lnSpc>
              <a:spcBef>
                <a:spcPct val="0"/>
              </a:spcBef>
            </a:pPr>
            <a:r>
              <a:rPr lang="en-US" sz="1200">
                <a:solidFill>
                  <a:srgbClr val="000000"/>
                </a:solidFill>
                <a:latin typeface="DM Sans"/>
                <a:ea typeface="DM Sans"/>
                <a:cs typeface="DM Sans"/>
                <a:sym typeface="DM Sans"/>
              </a:rPr>
              <a:t>Class Dojo is our school communication platform and reward system that teachers, children, and families use every day to build close-knit communities. Through Class Dojos we will share:</a:t>
            </a:r>
          </a:p>
        </p:txBody>
      </p:sp>
      <p:sp>
        <p:nvSpPr>
          <p:cNvPr id="77" name="TextBox 77"/>
          <p:cNvSpPr txBox="1"/>
          <p:nvPr/>
        </p:nvSpPr>
        <p:spPr>
          <a:xfrm>
            <a:off x="128293" y="1058309"/>
            <a:ext cx="7448500" cy="2169568"/>
          </a:xfrm>
          <a:prstGeom prst="rect">
            <a:avLst/>
          </a:prstGeom>
        </p:spPr>
        <p:txBody>
          <a:bodyPr wrap="square" lIns="0" tIns="0" rIns="0" bIns="0" rtlCol="0" anchor="t">
            <a:spAutoFit/>
          </a:bodyPr>
          <a:lstStyle/>
          <a:p>
            <a:pPr algn="ctr">
              <a:lnSpc>
                <a:spcPts val="1679"/>
              </a:lnSpc>
            </a:pPr>
            <a:endParaRPr dirty="0"/>
          </a:p>
          <a:p>
            <a:pPr algn="ctr">
              <a:lnSpc>
                <a:spcPts val="1679"/>
              </a:lnSpc>
            </a:pPr>
            <a:r>
              <a:rPr lang="en-US" sz="1200" dirty="0">
                <a:solidFill>
                  <a:srgbClr val="000000"/>
                </a:solidFill>
                <a:latin typeface="DM Sans"/>
                <a:ea typeface="DM Sans"/>
                <a:cs typeface="DM Sans"/>
                <a:sym typeface="DM Sans"/>
              </a:rPr>
              <a:t>We are delighted that we will be working with you and your children during their final year at Windy Arbor. We provide a safe, nurturing, and stimulating environment, where children are encouraged to dream, believe and achieve. Working together this Spring is extremely important and we thank you in advance for all of your support.  A key focus for Year 6 will be our reading, writing, maths and grammar ready for our SATS in the summer term. Our topics this term will be The Economic Activity of the UK, Electricity and animals including humans. If you have any questions, please don’t hesitate to speak to a member of the team.   </a:t>
            </a:r>
            <a:r>
              <a:rPr lang="en-US" sz="1200" b="1" dirty="0" err="1">
                <a:solidFill>
                  <a:srgbClr val="000000"/>
                </a:solidFill>
                <a:latin typeface="DM Sans Bold"/>
                <a:ea typeface="DM Sans Bold"/>
                <a:cs typeface="DM Sans Bold"/>
                <a:sym typeface="DM Sans Bold"/>
              </a:rPr>
              <a:t>Mrs</a:t>
            </a:r>
            <a:r>
              <a:rPr lang="en-US" sz="1200" b="1" dirty="0">
                <a:solidFill>
                  <a:srgbClr val="000000"/>
                </a:solidFill>
                <a:latin typeface="DM Sans Bold"/>
                <a:ea typeface="DM Sans Bold"/>
                <a:cs typeface="DM Sans Bold"/>
                <a:sym typeface="DM Sans Bold"/>
              </a:rPr>
              <a:t> Haydon, Miss Docker, </a:t>
            </a:r>
            <a:r>
              <a:rPr lang="en-US" sz="1200" b="1" dirty="0" err="1">
                <a:solidFill>
                  <a:srgbClr val="000000"/>
                </a:solidFill>
                <a:latin typeface="DM Sans Bold"/>
                <a:ea typeface="DM Sans Bold"/>
                <a:cs typeface="DM Sans Bold"/>
                <a:sym typeface="DM Sans Bold"/>
              </a:rPr>
              <a:t>Mrs</a:t>
            </a:r>
            <a:r>
              <a:rPr lang="en-US" sz="1200" b="1" dirty="0">
                <a:solidFill>
                  <a:srgbClr val="000000"/>
                </a:solidFill>
                <a:latin typeface="DM Sans Bold"/>
                <a:ea typeface="DM Sans Bold"/>
                <a:cs typeface="DM Sans Bold"/>
                <a:sym typeface="DM Sans Bold"/>
              </a:rPr>
              <a:t> Worrall, Miss Anne and </a:t>
            </a:r>
            <a:r>
              <a:rPr lang="en-US" sz="1200" b="1" dirty="0" err="1">
                <a:solidFill>
                  <a:srgbClr val="000000"/>
                </a:solidFill>
                <a:latin typeface="DM Sans Bold"/>
                <a:ea typeface="DM Sans Bold"/>
                <a:cs typeface="DM Sans Bold"/>
                <a:sym typeface="DM Sans Bold"/>
              </a:rPr>
              <a:t>Mrs</a:t>
            </a:r>
            <a:r>
              <a:rPr lang="en-US" sz="1200" b="1" dirty="0">
                <a:solidFill>
                  <a:srgbClr val="000000"/>
                </a:solidFill>
                <a:latin typeface="DM Sans Bold"/>
                <a:ea typeface="DM Sans Bold"/>
                <a:cs typeface="DM Sans Bold"/>
                <a:sym typeface="DM Sans Bold"/>
              </a:rPr>
              <a:t> Faulkner. </a:t>
            </a:r>
          </a:p>
          <a:p>
            <a:pPr algn="ctr">
              <a:lnSpc>
                <a:spcPts val="1679"/>
              </a:lnSpc>
            </a:pPr>
            <a:endParaRPr lang="en-US" sz="1200" b="1" dirty="0">
              <a:solidFill>
                <a:srgbClr val="000000"/>
              </a:solidFill>
              <a:latin typeface="DM Sans Bold"/>
              <a:ea typeface="DM Sans Bold"/>
              <a:cs typeface="DM Sans Bold"/>
              <a:sym typeface="DM Sans Bold"/>
            </a:endParaRPr>
          </a:p>
          <a:p>
            <a:pPr algn="ctr">
              <a:lnSpc>
                <a:spcPts val="1679"/>
              </a:lnSpc>
              <a:spcBef>
                <a:spcPct val="0"/>
              </a:spcBef>
            </a:pPr>
            <a:endParaRPr lang="en-US" sz="1200" b="1" dirty="0">
              <a:solidFill>
                <a:srgbClr val="000000"/>
              </a:solidFill>
              <a:latin typeface="DM Sans Bold"/>
              <a:ea typeface="DM Sans Bold"/>
              <a:cs typeface="DM Sans Bold"/>
              <a:sym typeface="DM Sans Bold"/>
            </a:endParaRPr>
          </a:p>
        </p:txBody>
      </p:sp>
      <p:sp>
        <p:nvSpPr>
          <p:cNvPr id="78" name="TextBox 78"/>
          <p:cNvSpPr txBox="1"/>
          <p:nvPr/>
        </p:nvSpPr>
        <p:spPr>
          <a:xfrm>
            <a:off x="2280764" y="8472718"/>
            <a:ext cx="962296" cy="776579"/>
          </a:xfrm>
          <a:prstGeom prst="rect">
            <a:avLst/>
          </a:prstGeom>
        </p:spPr>
        <p:txBody>
          <a:bodyPr lIns="0" tIns="0" rIns="0" bIns="0" rtlCol="0" anchor="t">
            <a:spAutoFit/>
          </a:bodyPr>
          <a:lstStyle/>
          <a:p>
            <a:pPr algn="ctr">
              <a:lnSpc>
                <a:spcPts val="692"/>
              </a:lnSpc>
            </a:pPr>
            <a:endParaRPr/>
          </a:p>
          <a:p>
            <a:pPr algn="ctr">
              <a:lnSpc>
                <a:spcPts val="692"/>
              </a:lnSpc>
            </a:pPr>
            <a:endParaRP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Green T-Shirt</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Black shorts/joggers or leggings</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ALL Black Trainers/ plimsoles</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Purple Hoodies are also allowed</a:t>
            </a:r>
          </a:p>
        </p:txBody>
      </p:sp>
      <p:sp>
        <p:nvSpPr>
          <p:cNvPr id="79" name="Freeform 79"/>
          <p:cNvSpPr/>
          <p:nvPr/>
        </p:nvSpPr>
        <p:spPr>
          <a:xfrm>
            <a:off x="108000" y="165973"/>
            <a:ext cx="1014087" cy="1014087"/>
          </a:xfrm>
          <a:custGeom>
            <a:avLst/>
            <a:gdLst/>
            <a:ahLst/>
            <a:cxnLst/>
            <a:rect l="l" t="t" r="r" b="b"/>
            <a:pathLst>
              <a:path w="1014087" h="1014087">
                <a:moveTo>
                  <a:pt x="0" y="0"/>
                </a:moveTo>
                <a:lnTo>
                  <a:pt x="1014087" y="0"/>
                </a:lnTo>
                <a:lnTo>
                  <a:pt x="1014087" y="1014087"/>
                </a:lnTo>
                <a:lnTo>
                  <a:pt x="0" y="1014087"/>
                </a:lnTo>
                <a:lnTo>
                  <a:pt x="0" y="0"/>
                </a:lnTo>
                <a:close/>
              </a:path>
            </a:pathLst>
          </a:custGeom>
          <a:blipFill>
            <a:blip r:embed="rId25"/>
            <a:stretch>
              <a:fillRect/>
            </a:stretch>
          </a:blipFill>
        </p:spPr>
      </p:sp>
      <p:sp>
        <p:nvSpPr>
          <p:cNvPr id="80" name="Freeform 80"/>
          <p:cNvSpPr/>
          <p:nvPr/>
        </p:nvSpPr>
        <p:spPr>
          <a:xfrm>
            <a:off x="2280764" y="717851"/>
            <a:ext cx="3280070" cy="477101"/>
          </a:xfrm>
          <a:custGeom>
            <a:avLst/>
            <a:gdLst/>
            <a:ahLst/>
            <a:cxnLst/>
            <a:rect l="l" t="t" r="r" b="b"/>
            <a:pathLst>
              <a:path w="3280070" h="477101">
                <a:moveTo>
                  <a:pt x="0" y="0"/>
                </a:moveTo>
                <a:lnTo>
                  <a:pt x="3280069" y="0"/>
                </a:lnTo>
                <a:lnTo>
                  <a:pt x="3280069" y="477101"/>
                </a:lnTo>
                <a:lnTo>
                  <a:pt x="0" y="47710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grpSp>
        <p:nvGrpSpPr>
          <p:cNvPr id="81" name="Group 81"/>
          <p:cNvGrpSpPr/>
          <p:nvPr/>
        </p:nvGrpSpPr>
        <p:grpSpPr>
          <a:xfrm>
            <a:off x="3847340" y="2936169"/>
            <a:ext cx="3574094" cy="2835472"/>
            <a:chOff x="0" y="0"/>
            <a:chExt cx="3098496" cy="2458161"/>
          </a:xfrm>
        </p:grpSpPr>
        <p:sp>
          <p:nvSpPr>
            <p:cNvPr id="82" name="Freeform 82"/>
            <p:cNvSpPr/>
            <p:nvPr/>
          </p:nvSpPr>
          <p:spPr>
            <a:xfrm>
              <a:off x="0" y="0"/>
              <a:ext cx="3098497" cy="2458161"/>
            </a:xfrm>
            <a:custGeom>
              <a:avLst/>
              <a:gdLst/>
              <a:ahLst/>
              <a:cxnLst/>
              <a:rect l="l" t="t" r="r" b="b"/>
              <a:pathLst>
                <a:path w="3098497" h="2458161">
                  <a:moveTo>
                    <a:pt x="0" y="0"/>
                  </a:moveTo>
                  <a:lnTo>
                    <a:pt x="3098497" y="0"/>
                  </a:lnTo>
                  <a:lnTo>
                    <a:pt x="3098497" y="2458161"/>
                  </a:lnTo>
                  <a:lnTo>
                    <a:pt x="0" y="2458161"/>
                  </a:lnTo>
                  <a:close/>
                </a:path>
              </a:pathLst>
            </a:custGeom>
            <a:solidFill>
              <a:srgbClr val="FEFEFE"/>
            </a:solidFill>
            <a:ln w="9525" cap="sq">
              <a:solidFill>
                <a:srgbClr val="3D8E87"/>
              </a:solidFill>
              <a:prstDash val="solid"/>
              <a:miter/>
            </a:ln>
          </p:spPr>
        </p:sp>
        <p:sp>
          <p:nvSpPr>
            <p:cNvPr id="83" name="TextBox 83"/>
            <p:cNvSpPr txBox="1"/>
            <p:nvPr/>
          </p:nvSpPr>
          <p:spPr>
            <a:xfrm>
              <a:off x="0" y="-9525"/>
              <a:ext cx="3098496" cy="2467686"/>
            </a:xfrm>
            <a:prstGeom prst="rect">
              <a:avLst/>
            </a:prstGeom>
          </p:spPr>
          <p:txBody>
            <a:bodyPr lIns="21000" tIns="21000" rIns="21000" bIns="21000" rtlCol="0" anchor="ctr"/>
            <a:lstStyle/>
            <a:p>
              <a:pPr algn="ctr">
                <a:lnSpc>
                  <a:spcPts val="674"/>
                </a:lnSpc>
              </a:pPr>
              <a:endParaRPr/>
            </a:p>
          </p:txBody>
        </p:sp>
      </p:grpSp>
      <p:sp>
        <p:nvSpPr>
          <p:cNvPr id="84" name="Freeform 84"/>
          <p:cNvSpPr/>
          <p:nvPr/>
        </p:nvSpPr>
        <p:spPr>
          <a:xfrm>
            <a:off x="4413688" y="4446946"/>
            <a:ext cx="889944" cy="1269838"/>
          </a:xfrm>
          <a:custGeom>
            <a:avLst/>
            <a:gdLst/>
            <a:ahLst/>
            <a:cxnLst/>
            <a:rect l="l" t="t" r="r" b="b"/>
            <a:pathLst>
              <a:path w="889944" h="1269838">
                <a:moveTo>
                  <a:pt x="0" y="0"/>
                </a:moveTo>
                <a:lnTo>
                  <a:pt x="889944" y="0"/>
                </a:lnTo>
                <a:lnTo>
                  <a:pt x="889944" y="1269839"/>
                </a:lnTo>
                <a:lnTo>
                  <a:pt x="0" y="1269839"/>
                </a:lnTo>
                <a:lnTo>
                  <a:pt x="0" y="0"/>
                </a:lnTo>
                <a:close/>
              </a:path>
            </a:pathLst>
          </a:custGeom>
          <a:blipFill>
            <a:blip r:embed="rId28"/>
            <a:stretch>
              <a:fillRect l="-687" t="-3574" b="-9557"/>
            </a:stretch>
          </a:blipFill>
        </p:spPr>
      </p:sp>
      <p:sp>
        <p:nvSpPr>
          <p:cNvPr id="85" name="Freeform 85"/>
          <p:cNvSpPr/>
          <p:nvPr/>
        </p:nvSpPr>
        <p:spPr>
          <a:xfrm>
            <a:off x="3932540" y="3028778"/>
            <a:ext cx="455560" cy="424810"/>
          </a:xfrm>
          <a:custGeom>
            <a:avLst/>
            <a:gdLst/>
            <a:ahLst/>
            <a:cxnLst/>
            <a:rect l="l" t="t" r="r" b="b"/>
            <a:pathLst>
              <a:path w="455560" h="424810">
                <a:moveTo>
                  <a:pt x="0" y="0"/>
                </a:moveTo>
                <a:lnTo>
                  <a:pt x="455560" y="0"/>
                </a:lnTo>
                <a:lnTo>
                  <a:pt x="455560" y="424810"/>
                </a:lnTo>
                <a:lnTo>
                  <a:pt x="0" y="424810"/>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86" name="TextBox 86"/>
          <p:cNvSpPr txBox="1"/>
          <p:nvPr/>
        </p:nvSpPr>
        <p:spPr>
          <a:xfrm>
            <a:off x="5058844" y="3255955"/>
            <a:ext cx="1344817" cy="197633"/>
          </a:xfrm>
          <a:prstGeom prst="rect">
            <a:avLst/>
          </a:prstGeom>
        </p:spPr>
        <p:txBody>
          <a:bodyPr lIns="0" tIns="0" rIns="0" bIns="0" rtlCol="0" anchor="t">
            <a:spAutoFit/>
          </a:bodyPr>
          <a:lstStyle/>
          <a:p>
            <a:pPr algn="r">
              <a:lnSpc>
                <a:spcPts val="1675"/>
              </a:lnSpc>
            </a:pPr>
            <a:r>
              <a:rPr lang="en-US" sz="1196" b="1">
                <a:solidFill>
                  <a:srgbClr val="000000"/>
                </a:solidFill>
                <a:latin typeface="Mountains of Christmas Bold"/>
                <a:ea typeface="Mountains of Christmas Bold"/>
                <a:cs typeface="Mountains of Christmas Bold"/>
                <a:sym typeface="Mountains of Christmas Bold"/>
              </a:rPr>
              <a:t>Attendance &amp; Absences</a:t>
            </a:r>
          </a:p>
        </p:txBody>
      </p:sp>
      <p:sp>
        <p:nvSpPr>
          <p:cNvPr id="87" name="Freeform 87"/>
          <p:cNvSpPr/>
          <p:nvPr/>
        </p:nvSpPr>
        <p:spPr>
          <a:xfrm rot="546261">
            <a:off x="4886504" y="3099451"/>
            <a:ext cx="1710250" cy="530177"/>
          </a:xfrm>
          <a:custGeom>
            <a:avLst/>
            <a:gdLst/>
            <a:ahLst/>
            <a:cxnLst/>
            <a:rect l="l" t="t" r="r" b="b"/>
            <a:pathLst>
              <a:path w="1710250" h="530177">
                <a:moveTo>
                  <a:pt x="0" y="0"/>
                </a:moveTo>
                <a:lnTo>
                  <a:pt x="1710250" y="0"/>
                </a:lnTo>
                <a:lnTo>
                  <a:pt x="1710250" y="530178"/>
                </a:lnTo>
                <a:lnTo>
                  <a:pt x="0" y="53017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8" name="Freeform 88"/>
          <p:cNvSpPr/>
          <p:nvPr/>
        </p:nvSpPr>
        <p:spPr>
          <a:xfrm>
            <a:off x="5278044" y="4447398"/>
            <a:ext cx="1777646" cy="1269386"/>
          </a:xfrm>
          <a:custGeom>
            <a:avLst/>
            <a:gdLst/>
            <a:ahLst/>
            <a:cxnLst/>
            <a:rect l="l" t="t" r="r" b="b"/>
            <a:pathLst>
              <a:path w="1777646" h="1269386">
                <a:moveTo>
                  <a:pt x="0" y="0"/>
                </a:moveTo>
                <a:lnTo>
                  <a:pt x="1777646" y="0"/>
                </a:lnTo>
                <a:lnTo>
                  <a:pt x="1777646" y="1269387"/>
                </a:lnTo>
                <a:lnTo>
                  <a:pt x="0" y="1269387"/>
                </a:lnTo>
                <a:lnTo>
                  <a:pt x="0" y="0"/>
                </a:lnTo>
                <a:close/>
              </a:path>
            </a:pathLst>
          </a:custGeom>
          <a:blipFill>
            <a:blip r:embed="rId31"/>
            <a:stretch>
              <a:fillRect l="-820" r="-820"/>
            </a:stretch>
          </a:blipFill>
        </p:spPr>
      </p:sp>
      <p:grpSp>
        <p:nvGrpSpPr>
          <p:cNvPr id="89" name="Group 89"/>
          <p:cNvGrpSpPr/>
          <p:nvPr/>
        </p:nvGrpSpPr>
        <p:grpSpPr>
          <a:xfrm>
            <a:off x="179908" y="8303168"/>
            <a:ext cx="3574094" cy="2217202"/>
            <a:chOff x="0" y="0"/>
            <a:chExt cx="3098496" cy="1922164"/>
          </a:xfrm>
        </p:grpSpPr>
        <p:sp>
          <p:nvSpPr>
            <p:cNvPr id="90" name="Freeform 90"/>
            <p:cNvSpPr/>
            <p:nvPr/>
          </p:nvSpPr>
          <p:spPr>
            <a:xfrm>
              <a:off x="0" y="0"/>
              <a:ext cx="3098497" cy="1922163"/>
            </a:xfrm>
            <a:custGeom>
              <a:avLst/>
              <a:gdLst/>
              <a:ahLst/>
              <a:cxnLst/>
              <a:rect l="l" t="t" r="r" b="b"/>
              <a:pathLst>
                <a:path w="3098497" h="1922163">
                  <a:moveTo>
                    <a:pt x="0" y="0"/>
                  </a:moveTo>
                  <a:lnTo>
                    <a:pt x="3098497" y="0"/>
                  </a:lnTo>
                  <a:lnTo>
                    <a:pt x="3098497" y="1922163"/>
                  </a:lnTo>
                  <a:lnTo>
                    <a:pt x="0" y="1922163"/>
                  </a:lnTo>
                  <a:close/>
                </a:path>
              </a:pathLst>
            </a:custGeom>
            <a:solidFill>
              <a:srgbClr val="B5ACCE"/>
            </a:solidFill>
            <a:ln w="9525" cap="sq">
              <a:solidFill>
                <a:srgbClr val="3D8E87"/>
              </a:solidFill>
              <a:prstDash val="solid"/>
              <a:miter/>
            </a:ln>
          </p:spPr>
        </p:sp>
        <p:sp>
          <p:nvSpPr>
            <p:cNvPr id="91" name="TextBox 91"/>
            <p:cNvSpPr txBox="1"/>
            <p:nvPr/>
          </p:nvSpPr>
          <p:spPr>
            <a:xfrm>
              <a:off x="0" y="-9525"/>
              <a:ext cx="3098496" cy="1931689"/>
            </a:xfrm>
            <a:prstGeom prst="rect">
              <a:avLst/>
            </a:prstGeom>
          </p:spPr>
          <p:txBody>
            <a:bodyPr lIns="21000" tIns="21000" rIns="21000" bIns="21000" rtlCol="0" anchor="ctr"/>
            <a:lstStyle/>
            <a:p>
              <a:pPr algn="ctr">
                <a:lnSpc>
                  <a:spcPts val="674"/>
                </a:lnSpc>
              </a:pPr>
              <a:endParaRPr/>
            </a:p>
          </p:txBody>
        </p:sp>
      </p:grpSp>
      <p:sp>
        <p:nvSpPr>
          <p:cNvPr id="92" name="TextBox 92"/>
          <p:cNvSpPr txBox="1"/>
          <p:nvPr/>
        </p:nvSpPr>
        <p:spPr>
          <a:xfrm>
            <a:off x="254657" y="8350793"/>
            <a:ext cx="1755915" cy="1884045"/>
          </a:xfrm>
          <a:prstGeom prst="rect">
            <a:avLst/>
          </a:prstGeom>
        </p:spPr>
        <p:txBody>
          <a:bodyPr lIns="0" tIns="0" rIns="0" bIns="0" rtlCol="0" anchor="t">
            <a:spAutoFit/>
          </a:bodyPr>
          <a:lstStyle/>
          <a:p>
            <a:pPr algn="ctr">
              <a:lnSpc>
                <a:spcPts val="1679"/>
              </a:lnSpc>
            </a:pPr>
            <a:endParaRPr/>
          </a:p>
          <a:p>
            <a:pPr algn="ctr">
              <a:lnSpc>
                <a:spcPts val="1679"/>
              </a:lnSpc>
            </a:pPr>
            <a:endParaRPr/>
          </a:p>
          <a:p>
            <a:pPr marL="259080" lvl="1" indent="-129540" algn="l">
              <a:lnSpc>
                <a:spcPts val="1679"/>
              </a:lnSpc>
              <a:buFont typeface="Arial"/>
              <a:buChar char="•"/>
            </a:pPr>
            <a:r>
              <a:rPr lang="en-US" sz="1200">
                <a:solidFill>
                  <a:srgbClr val="000000"/>
                </a:solidFill>
                <a:latin typeface="DM Sans"/>
                <a:ea typeface="DM Sans"/>
                <a:cs typeface="DM Sans"/>
                <a:sym typeface="DM Sans"/>
              </a:rPr>
              <a:t>Green T-Shirt</a:t>
            </a:r>
          </a:p>
          <a:p>
            <a:pPr marL="259080" lvl="1" indent="-129540" algn="l">
              <a:lnSpc>
                <a:spcPts val="1679"/>
              </a:lnSpc>
              <a:buFont typeface="Arial"/>
              <a:buChar char="•"/>
            </a:pPr>
            <a:r>
              <a:rPr lang="en-US" sz="1200">
                <a:solidFill>
                  <a:srgbClr val="000000"/>
                </a:solidFill>
                <a:latin typeface="DM Sans"/>
                <a:ea typeface="DM Sans"/>
                <a:cs typeface="DM Sans"/>
                <a:sym typeface="DM Sans"/>
              </a:rPr>
              <a:t>Black Shorts/Joggers or Leggings</a:t>
            </a:r>
          </a:p>
          <a:p>
            <a:pPr marL="259080" lvl="1" indent="-129540" algn="l">
              <a:lnSpc>
                <a:spcPts val="1679"/>
              </a:lnSpc>
              <a:buFont typeface="Arial"/>
              <a:buChar char="•"/>
            </a:pPr>
            <a:r>
              <a:rPr lang="en-US" sz="1200">
                <a:solidFill>
                  <a:srgbClr val="000000"/>
                </a:solidFill>
                <a:latin typeface="DM Sans"/>
                <a:ea typeface="DM Sans"/>
                <a:cs typeface="DM Sans"/>
                <a:sym typeface="DM Sans"/>
              </a:rPr>
              <a:t>ALL Black Trainers/ Plimsoles</a:t>
            </a:r>
          </a:p>
          <a:p>
            <a:pPr marL="259080" lvl="1" indent="-129540" algn="l">
              <a:lnSpc>
                <a:spcPts val="1679"/>
              </a:lnSpc>
              <a:buFont typeface="Arial"/>
              <a:buChar char="•"/>
            </a:pPr>
            <a:r>
              <a:rPr lang="en-US" sz="1200">
                <a:solidFill>
                  <a:srgbClr val="000000"/>
                </a:solidFill>
                <a:latin typeface="DM Sans"/>
                <a:ea typeface="DM Sans"/>
                <a:cs typeface="DM Sans"/>
                <a:sym typeface="DM Sans"/>
              </a:rPr>
              <a:t>Purple Hoodies are also allowed</a:t>
            </a:r>
          </a:p>
        </p:txBody>
      </p:sp>
      <p:sp>
        <p:nvSpPr>
          <p:cNvPr id="93" name="Freeform 93"/>
          <p:cNvSpPr/>
          <p:nvPr/>
        </p:nvSpPr>
        <p:spPr>
          <a:xfrm>
            <a:off x="2568782" y="7580023"/>
            <a:ext cx="180706" cy="207410"/>
          </a:xfrm>
          <a:custGeom>
            <a:avLst/>
            <a:gdLst/>
            <a:ahLst/>
            <a:cxnLst/>
            <a:rect l="l" t="t" r="r" b="b"/>
            <a:pathLst>
              <a:path w="180706" h="207410">
                <a:moveTo>
                  <a:pt x="0" y="0"/>
                </a:moveTo>
                <a:lnTo>
                  <a:pt x="180707" y="0"/>
                </a:lnTo>
                <a:lnTo>
                  <a:pt x="180707" y="207411"/>
                </a:lnTo>
                <a:lnTo>
                  <a:pt x="0" y="207411"/>
                </a:lnTo>
                <a:lnTo>
                  <a:pt x="0" y="0"/>
                </a:lnTo>
                <a:close/>
              </a:path>
            </a:pathLst>
          </a:custGeom>
          <a:blipFill>
            <a:blip r:embed="rId32">
              <a:extLst>
                <a:ext uri="{96DAC541-7B7A-43D3-8B79-37D633B846F1}">
                  <asvg:svgBlip xmlns:asvg="http://schemas.microsoft.com/office/drawing/2016/SVG/main" r:embed="rId33"/>
                </a:ext>
              </a:extLst>
            </a:blip>
            <a:stretch>
              <a:fillRect/>
            </a:stretch>
          </a:blipFill>
        </p:spPr>
      </p:sp>
      <p:sp>
        <p:nvSpPr>
          <p:cNvPr id="94" name="Freeform 94"/>
          <p:cNvSpPr/>
          <p:nvPr/>
        </p:nvSpPr>
        <p:spPr>
          <a:xfrm>
            <a:off x="2987341" y="5981180"/>
            <a:ext cx="719340" cy="614528"/>
          </a:xfrm>
          <a:custGeom>
            <a:avLst/>
            <a:gdLst/>
            <a:ahLst/>
            <a:cxnLst/>
            <a:rect l="l" t="t" r="r" b="b"/>
            <a:pathLst>
              <a:path w="719340" h="614528">
                <a:moveTo>
                  <a:pt x="0" y="0"/>
                </a:moveTo>
                <a:lnTo>
                  <a:pt x="719340" y="0"/>
                </a:lnTo>
                <a:lnTo>
                  <a:pt x="719340" y="614528"/>
                </a:lnTo>
                <a:lnTo>
                  <a:pt x="0" y="614528"/>
                </a:lnTo>
                <a:lnTo>
                  <a:pt x="0" y="0"/>
                </a:lnTo>
                <a:close/>
              </a:path>
            </a:pathLst>
          </a:custGeom>
          <a:blipFill>
            <a:blip r:embed="rId34"/>
            <a:stretch>
              <a:fillRect r="-189591"/>
            </a:stretch>
          </a:blipFill>
        </p:spPr>
      </p:sp>
      <p:grpSp>
        <p:nvGrpSpPr>
          <p:cNvPr id="95" name="Group 95"/>
          <p:cNvGrpSpPr/>
          <p:nvPr/>
        </p:nvGrpSpPr>
        <p:grpSpPr>
          <a:xfrm>
            <a:off x="291638" y="8381835"/>
            <a:ext cx="1675317" cy="358782"/>
            <a:chOff x="0" y="0"/>
            <a:chExt cx="1382865" cy="296151"/>
          </a:xfrm>
        </p:grpSpPr>
        <p:sp>
          <p:nvSpPr>
            <p:cNvPr id="96" name="Freeform 96"/>
            <p:cNvSpPr/>
            <p:nvPr/>
          </p:nvSpPr>
          <p:spPr>
            <a:xfrm>
              <a:off x="0" y="0"/>
              <a:ext cx="1382865" cy="296151"/>
            </a:xfrm>
            <a:custGeom>
              <a:avLst/>
              <a:gdLst/>
              <a:ahLst/>
              <a:cxnLst/>
              <a:rect l="l" t="t" r="r" b="b"/>
              <a:pathLst>
                <a:path w="1382865" h="296151">
                  <a:moveTo>
                    <a:pt x="0" y="0"/>
                  </a:moveTo>
                  <a:lnTo>
                    <a:pt x="1382865" y="0"/>
                  </a:lnTo>
                  <a:lnTo>
                    <a:pt x="1382865" y="296151"/>
                  </a:lnTo>
                  <a:lnTo>
                    <a:pt x="0" y="296151"/>
                  </a:lnTo>
                  <a:close/>
                </a:path>
              </a:pathLst>
            </a:custGeom>
            <a:solidFill>
              <a:srgbClr val="42C1A2"/>
            </a:solidFill>
          </p:spPr>
        </p:sp>
        <p:sp>
          <p:nvSpPr>
            <p:cNvPr id="97" name="TextBox 97"/>
            <p:cNvSpPr txBox="1"/>
            <p:nvPr/>
          </p:nvSpPr>
          <p:spPr>
            <a:xfrm>
              <a:off x="0" y="0"/>
              <a:ext cx="1382865" cy="296151"/>
            </a:xfrm>
            <a:prstGeom prst="rect">
              <a:avLst/>
            </a:prstGeom>
          </p:spPr>
          <p:txBody>
            <a:bodyPr lIns="21000" tIns="21000" rIns="21000" bIns="21000" rtlCol="0" anchor="ctr"/>
            <a:lstStyle/>
            <a:p>
              <a:pPr algn="ctr">
                <a:lnSpc>
                  <a:spcPts val="629"/>
                </a:lnSpc>
              </a:pPr>
              <a:endParaRPr/>
            </a:p>
          </p:txBody>
        </p:sp>
      </p:grpSp>
      <p:grpSp>
        <p:nvGrpSpPr>
          <p:cNvPr id="98" name="Group 98"/>
          <p:cNvGrpSpPr/>
          <p:nvPr/>
        </p:nvGrpSpPr>
        <p:grpSpPr>
          <a:xfrm>
            <a:off x="2042704" y="8340304"/>
            <a:ext cx="1663977" cy="2118306"/>
            <a:chOff x="0" y="0"/>
            <a:chExt cx="596332" cy="759153"/>
          </a:xfrm>
        </p:grpSpPr>
        <p:sp>
          <p:nvSpPr>
            <p:cNvPr id="99" name="Freeform 99"/>
            <p:cNvSpPr/>
            <p:nvPr/>
          </p:nvSpPr>
          <p:spPr>
            <a:xfrm>
              <a:off x="0" y="0"/>
              <a:ext cx="596332" cy="759153"/>
            </a:xfrm>
            <a:custGeom>
              <a:avLst/>
              <a:gdLst/>
              <a:ahLst/>
              <a:cxnLst/>
              <a:rect l="l" t="t" r="r" b="b"/>
              <a:pathLst>
                <a:path w="596332" h="759153">
                  <a:moveTo>
                    <a:pt x="0" y="0"/>
                  </a:moveTo>
                  <a:lnTo>
                    <a:pt x="596332" y="0"/>
                  </a:lnTo>
                  <a:lnTo>
                    <a:pt x="596332" y="759153"/>
                  </a:lnTo>
                  <a:lnTo>
                    <a:pt x="0" y="759153"/>
                  </a:lnTo>
                  <a:close/>
                </a:path>
              </a:pathLst>
            </a:custGeom>
            <a:solidFill>
              <a:srgbClr val="FAFBFC"/>
            </a:solidFill>
          </p:spPr>
        </p:sp>
        <p:sp>
          <p:nvSpPr>
            <p:cNvPr id="100" name="TextBox 100"/>
            <p:cNvSpPr txBox="1"/>
            <p:nvPr/>
          </p:nvSpPr>
          <p:spPr>
            <a:xfrm>
              <a:off x="0" y="-28575"/>
              <a:ext cx="596332" cy="787728"/>
            </a:xfrm>
            <a:prstGeom prst="rect">
              <a:avLst/>
            </a:prstGeom>
          </p:spPr>
          <p:txBody>
            <a:bodyPr lIns="50800" tIns="50800" rIns="50800" bIns="50800" rtlCol="0" anchor="ctr"/>
            <a:lstStyle/>
            <a:p>
              <a:pPr algn="ctr">
                <a:lnSpc>
                  <a:spcPts val="1679"/>
                </a:lnSpc>
              </a:pPr>
              <a:endParaRPr/>
            </a:p>
          </p:txBody>
        </p:sp>
      </p:grpSp>
      <p:sp>
        <p:nvSpPr>
          <p:cNvPr id="101" name="TextBox 101"/>
          <p:cNvSpPr txBox="1"/>
          <p:nvPr/>
        </p:nvSpPr>
        <p:spPr>
          <a:xfrm>
            <a:off x="4619743" y="6124182"/>
            <a:ext cx="2426494" cy="213926"/>
          </a:xfrm>
          <a:prstGeom prst="rect">
            <a:avLst/>
          </a:prstGeom>
        </p:spPr>
        <p:txBody>
          <a:bodyPr lIns="0" tIns="0" rIns="0" bIns="0" rtlCol="0" anchor="t">
            <a:spAutoFit/>
          </a:bodyPr>
          <a:lstStyle/>
          <a:p>
            <a:pPr algn="ctr">
              <a:lnSpc>
                <a:spcPts val="1890"/>
              </a:lnSpc>
            </a:pPr>
            <a:r>
              <a:rPr lang="en-US" sz="1181" b="1">
                <a:solidFill>
                  <a:srgbClr val="4A2E6F"/>
                </a:solidFill>
                <a:latin typeface="Mountains of Christmas Bold"/>
                <a:ea typeface="Mountains of Christmas Bold"/>
                <a:cs typeface="Mountains of Christmas Bold"/>
                <a:sym typeface="Mountains of Christmas Bold"/>
              </a:rPr>
              <a:t>IMPORTANT DATES</a:t>
            </a:r>
          </a:p>
        </p:txBody>
      </p:sp>
      <p:sp>
        <p:nvSpPr>
          <p:cNvPr id="102" name="TextBox 102"/>
          <p:cNvSpPr txBox="1"/>
          <p:nvPr/>
        </p:nvSpPr>
        <p:spPr>
          <a:xfrm>
            <a:off x="768804" y="3255955"/>
            <a:ext cx="2250971" cy="198120"/>
          </a:xfrm>
          <a:prstGeom prst="rect">
            <a:avLst/>
          </a:prstGeom>
        </p:spPr>
        <p:txBody>
          <a:bodyPr lIns="0" tIns="0" rIns="0" bIns="0" rtlCol="0" anchor="t">
            <a:spAutoFit/>
          </a:bodyPr>
          <a:lstStyle/>
          <a:p>
            <a:pPr algn="ctr">
              <a:lnSpc>
                <a:spcPts val="1679"/>
              </a:lnSpc>
              <a:spcBef>
                <a:spcPct val="0"/>
              </a:spcBef>
            </a:pPr>
            <a:r>
              <a:rPr lang="en-US" sz="1200" b="1">
                <a:solidFill>
                  <a:srgbClr val="000000"/>
                </a:solidFill>
                <a:latin typeface="Mountains of Christmas Bold"/>
                <a:ea typeface="Mountains of Christmas Bold"/>
                <a:cs typeface="Mountains of Christmas Bold"/>
                <a:sym typeface="Mountains of Christmas Bold"/>
              </a:rPr>
              <a:t>Be Windy SMART!</a:t>
            </a:r>
          </a:p>
        </p:txBody>
      </p:sp>
      <p:sp>
        <p:nvSpPr>
          <p:cNvPr id="103" name="TextBox 103"/>
          <p:cNvSpPr txBox="1"/>
          <p:nvPr/>
        </p:nvSpPr>
        <p:spPr>
          <a:xfrm>
            <a:off x="977981" y="6090324"/>
            <a:ext cx="1669793" cy="198120"/>
          </a:xfrm>
          <a:prstGeom prst="rect">
            <a:avLst/>
          </a:prstGeom>
        </p:spPr>
        <p:txBody>
          <a:bodyPr lIns="0" tIns="0" rIns="0" bIns="0" rtlCol="0" anchor="t">
            <a:spAutoFit/>
          </a:bodyPr>
          <a:lstStyle/>
          <a:p>
            <a:pPr algn="r">
              <a:lnSpc>
                <a:spcPts val="1679"/>
              </a:lnSpc>
            </a:pPr>
            <a:r>
              <a:rPr lang="en-US" sz="1200" b="1">
                <a:solidFill>
                  <a:srgbClr val="FFFFFF"/>
                </a:solidFill>
                <a:latin typeface="Mountains of Christmas Bold"/>
                <a:ea typeface="Mountains of Christmas Bold"/>
                <a:cs typeface="Mountains of Christmas Bold"/>
                <a:sym typeface="Mountains of Christmas Bold"/>
              </a:rPr>
              <a:t>Class Dojo &amp; Reward System</a:t>
            </a:r>
          </a:p>
        </p:txBody>
      </p:sp>
      <p:sp>
        <p:nvSpPr>
          <p:cNvPr id="104" name="TextBox 104"/>
          <p:cNvSpPr txBox="1"/>
          <p:nvPr/>
        </p:nvSpPr>
        <p:spPr>
          <a:xfrm>
            <a:off x="1287007" y="114995"/>
            <a:ext cx="5009815" cy="540341"/>
          </a:xfrm>
          <a:prstGeom prst="rect">
            <a:avLst/>
          </a:prstGeom>
        </p:spPr>
        <p:txBody>
          <a:bodyPr lIns="0" tIns="0" rIns="0" bIns="0" rtlCol="0" anchor="t">
            <a:spAutoFit/>
          </a:bodyPr>
          <a:lstStyle/>
          <a:p>
            <a:pPr algn="ctr">
              <a:lnSpc>
                <a:spcPts val="4479"/>
              </a:lnSpc>
              <a:spcBef>
                <a:spcPct val="0"/>
              </a:spcBef>
            </a:pPr>
            <a:r>
              <a:rPr lang="en-US" sz="2799" b="1" dirty="0">
                <a:solidFill>
                  <a:srgbClr val="FAFBFC"/>
                </a:solidFill>
                <a:latin typeface="Mountains of Christmas Bold"/>
                <a:ea typeface="Mountains of Christmas Bold"/>
                <a:cs typeface="Mountains of Christmas Bold"/>
                <a:sym typeface="Mountains of Christmas Bold"/>
              </a:rPr>
              <a:t>YEAR 6 NEWSLETTER</a:t>
            </a:r>
          </a:p>
        </p:txBody>
      </p:sp>
      <p:sp>
        <p:nvSpPr>
          <p:cNvPr id="105" name="TextBox 105"/>
          <p:cNvSpPr txBox="1"/>
          <p:nvPr/>
        </p:nvSpPr>
        <p:spPr>
          <a:xfrm>
            <a:off x="2391836" y="832506"/>
            <a:ext cx="3050087" cy="207814"/>
          </a:xfrm>
          <a:prstGeom prst="rect">
            <a:avLst/>
          </a:prstGeom>
        </p:spPr>
        <p:txBody>
          <a:bodyPr lIns="0" tIns="0" rIns="0" bIns="0" rtlCol="0" anchor="t">
            <a:spAutoFit/>
          </a:bodyPr>
          <a:lstStyle/>
          <a:p>
            <a:pPr algn="ctr">
              <a:lnSpc>
                <a:spcPts val="1693"/>
              </a:lnSpc>
            </a:pPr>
            <a:r>
              <a:rPr lang="en-US" sz="1209" dirty="0">
                <a:solidFill>
                  <a:srgbClr val="4A2E6F"/>
                </a:solidFill>
                <a:latin typeface="DM Sans"/>
                <a:ea typeface="DM Sans"/>
                <a:cs typeface="DM Sans"/>
                <a:sym typeface="DM Sans"/>
              </a:rPr>
              <a:t>Autumn Term </a:t>
            </a:r>
          </a:p>
        </p:txBody>
      </p:sp>
      <p:sp>
        <p:nvSpPr>
          <p:cNvPr id="106" name="TextBox 106"/>
          <p:cNvSpPr txBox="1"/>
          <p:nvPr/>
        </p:nvSpPr>
        <p:spPr>
          <a:xfrm>
            <a:off x="3876065" y="3727160"/>
            <a:ext cx="3516643" cy="626745"/>
          </a:xfrm>
          <a:prstGeom prst="rect">
            <a:avLst/>
          </a:prstGeom>
        </p:spPr>
        <p:txBody>
          <a:bodyPr lIns="0" tIns="0" rIns="0" bIns="0" rtlCol="0" anchor="t">
            <a:spAutoFit/>
          </a:bodyPr>
          <a:lstStyle/>
          <a:p>
            <a:pPr algn="l">
              <a:lnSpc>
                <a:spcPts val="1679"/>
              </a:lnSpc>
              <a:spcBef>
                <a:spcPct val="0"/>
              </a:spcBef>
            </a:pPr>
            <a:r>
              <a:rPr lang="en-US" sz="1200">
                <a:solidFill>
                  <a:srgbClr val="000000"/>
                </a:solidFill>
                <a:latin typeface="DM Sans"/>
                <a:ea typeface="DM Sans"/>
                <a:cs typeface="DM Sans"/>
                <a:sym typeface="DM Sans"/>
              </a:rPr>
              <a:t>Regular attendance helps children build routines, develop friendships, and make the most of their learning experiences.</a:t>
            </a:r>
          </a:p>
        </p:txBody>
      </p:sp>
      <p:sp>
        <p:nvSpPr>
          <p:cNvPr id="107" name="TextBox 107"/>
          <p:cNvSpPr txBox="1"/>
          <p:nvPr/>
        </p:nvSpPr>
        <p:spPr>
          <a:xfrm>
            <a:off x="841974" y="8406276"/>
            <a:ext cx="666527" cy="291601"/>
          </a:xfrm>
          <a:prstGeom prst="rect">
            <a:avLst/>
          </a:prstGeom>
        </p:spPr>
        <p:txBody>
          <a:bodyPr lIns="0" tIns="0" rIns="0" bIns="0" rtlCol="0" anchor="t">
            <a:spAutoFit/>
          </a:bodyPr>
          <a:lstStyle/>
          <a:p>
            <a:pPr algn="ctr">
              <a:lnSpc>
                <a:spcPts val="2515"/>
              </a:lnSpc>
              <a:spcBef>
                <a:spcPct val="0"/>
              </a:spcBef>
            </a:pPr>
            <a:r>
              <a:rPr lang="en-US" sz="1572" b="1">
                <a:solidFill>
                  <a:srgbClr val="FAFBFC"/>
                </a:solidFill>
                <a:latin typeface="Mountains of Christmas Bold"/>
                <a:ea typeface="Mountains of Christmas Bold"/>
                <a:cs typeface="Mountains of Christmas Bold"/>
                <a:sym typeface="Mountains of Christmas Bold"/>
              </a:rPr>
              <a:t>P.E KIT</a:t>
            </a:r>
          </a:p>
        </p:txBody>
      </p:sp>
      <p:sp>
        <p:nvSpPr>
          <p:cNvPr id="108" name="TextBox 108"/>
          <p:cNvSpPr txBox="1"/>
          <p:nvPr/>
        </p:nvSpPr>
        <p:spPr>
          <a:xfrm>
            <a:off x="2118092" y="9239771"/>
            <a:ext cx="1513202" cy="1158972"/>
          </a:xfrm>
          <a:prstGeom prst="rect">
            <a:avLst/>
          </a:prstGeom>
        </p:spPr>
        <p:txBody>
          <a:bodyPr lIns="0" tIns="0" rIns="0" bIns="0" rtlCol="0" anchor="t">
            <a:spAutoFit/>
          </a:bodyPr>
          <a:lstStyle/>
          <a:p>
            <a:pPr algn="just">
              <a:lnSpc>
                <a:spcPts val="1288"/>
              </a:lnSpc>
            </a:pPr>
            <a:r>
              <a:rPr lang="en-US" sz="920" b="1" dirty="0">
                <a:solidFill>
                  <a:srgbClr val="000000"/>
                </a:solidFill>
                <a:latin typeface="DM Sans Bold"/>
                <a:ea typeface="DM Sans Bold"/>
                <a:cs typeface="DM Sans Bold"/>
                <a:sym typeface="DM Sans Bold"/>
              </a:rPr>
              <a:t>Our P.E days are:</a:t>
            </a:r>
          </a:p>
          <a:p>
            <a:pPr algn="just">
              <a:lnSpc>
                <a:spcPts val="1288"/>
              </a:lnSpc>
            </a:pPr>
            <a:r>
              <a:rPr lang="en-US" sz="920" b="1" dirty="0">
                <a:solidFill>
                  <a:srgbClr val="000000"/>
                </a:solidFill>
                <a:latin typeface="DM Sans Bold"/>
                <a:ea typeface="DM Sans Bold"/>
                <a:cs typeface="DM Sans Bold"/>
                <a:sym typeface="DM Sans Bold"/>
              </a:rPr>
              <a:t> Monday </a:t>
            </a:r>
            <a:r>
              <a:rPr lang="en-US" sz="920" b="1">
                <a:solidFill>
                  <a:srgbClr val="000000"/>
                </a:solidFill>
                <a:latin typeface="DM Sans Bold"/>
                <a:ea typeface="DM Sans Bold"/>
                <a:cs typeface="DM Sans Bold"/>
                <a:sym typeface="DM Sans Bold"/>
              </a:rPr>
              <a:t>and Thursday</a:t>
            </a:r>
            <a:endParaRPr lang="en-US" sz="920" b="1" dirty="0">
              <a:solidFill>
                <a:srgbClr val="000000"/>
              </a:solidFill>
              <a:latin typeface="DM Sans Bold"/>
              <a:ea typeface="DM Sans Bold"/>
              <a:cs typeface="DM Sans Bold"/>
              <a:sym typeface="DM Sans Bold"/>
            </a:endParaRPr>
          </a:p>
          <a:p>
            <a:pPr algn="r">
              <a:lnSpc>
                <a:spcPts val="1288"/>
              </a:lnSpc>
            </a:pPr>
            <a:endParaRPr lang="en-US" sz="920" b="1" dirty="0">
              <a:solidFill>
                <a:srgbClr val="000000"/>
              </a:solidFill>
              <a:latin typeface="DM Sans Bold"/>
              <a:ea typeface="DM Sans Bold"/>
              <a:cs typeface="DM Sans Bold"/>
              <a:sym typeface="DM Sans Bold"/>
            </a:endParaRPr>
          </a:p>
          <a:p>
            <a:pPr algn="ctr">
              <a:lnSpc>
                <a:spcPts val="1288"/>
              </a:lnSpc>
              <a:spcBef>
                <a:spcPct val="0"/>
              </a:spcBef>
            </a:pPr>
            <a:r>
              <a:rPr lang="en-US" sz="920" dirty="0">
                <a:solidFill>
                  <a:srgbClr val="000000"/>
                </a:solidFill>
                <a:latin typeface="DM Sans"/>
                <a:ea typeface="DM Sans"/>
                <a:cs typeface="DM Sans"/>
                <a:sym typeface="DM Sans"/>
              </a:rPr>
              <a:t>We expect all children to come to school in the correct P.E kit on the days they have P.E.</a:t>
            </a:r>
          </a:p>
        </p:txBody>
      </p:sp>
      <p:sp>
        <p:nvSpPr>
          <p:cNvPr id="109" name="Freeform 109"/>
          <p:cNvSpPr/>
          <p:nvPr/>
        </p:nvSpPr>
        <p:spPr>
          <a:xfrm rot="1286725">
            <a:off x="2598683" y="8417064"/>
            <a:ext cx="419778" cy="524723"/>
          </a:xfrm>
          <a:custGeom>
            <a:avLst/>
            <a:gdLst/>
            <a:ahLst/>
            <a:cxnLst/>
            <a:rect l="l" t="t" r="r" b="b"/>
            <a:pathLst>
              <a:path w="419778" h="524723">
                <a:moveTo>
                  <a:pt x="0" y="0"/>
                </a:moveTo>
                <a:lnTo>
                  <a:pt x="419778" y="0"/>
                </a:lnTo>
                <a:lnTo>
                  <a:pt x="419778" y="524722"/>
                </a:lnTo>
                <a:lnTo>
                  <a:pt x="0" y="524722"/>
                </a:lnTo>
                <a:lnTo>
                  <a:pt x="0" y="0"/>
                </a:lnTo>
                <a:close/>
              </a:path>
            </a:pathLst>
          </a:custGeom>
          <a:blipFill>
            <a:blip r:embed="rId35"/>
            <a:stretch>
              <a:fillRect/>
            </a:stretch>
          </a:blipFill>
        </p:spPr>
      </p:sp>
      <p:sp>
        <p:nvSpPr>
          <p:cNvPr id="110" name="Freeform 110"/>
          <p:cNvSpPr/>
          <p:nvPr/>
        </p:nvSpPr>
        <p:spPr>
          <a:xfrm rot="1311320">
            <a:off x="2565835" y="8735640"/>
            <a:ext cx="316929" cy="285236"/>
          </a:xfrm>
          <a:custGeom>
            <a:avLst/>
            <a:gdLst/>
            <a:ahLst/>
            <a:cxnLst/>
            <a:rect l="l" t="t" r="r" b="b"/>
            <a:pathLst>
              <a:path w="316929" h="285236">
                <a:moveTo>
                  <a:pt x="0" y="0"/>
                </a:moveTo>
                <a:lnTo>
                  <a:pt x="316929" y="0"/>
                </a:lnTo>
                <a:lnTo>
                  <a:pt x="316929" y="285236"/>
                </a:lnTo>
                <a:lnTo>
                  <a:pt x="0" y="285236"/>
                </a:lnTo>
                <a:lnTo>
                  <a:pt x="0" y="0"/>
                </a:lnTo>
                <a:close/>
              </a:path>
            </a:pathLst>
          </a:custGeom>
          <a:blipFill>
            <a:blip r:embed="rId36">
              <a:extLst>
                <a:ext uri="{96DAC541-7B7A-43D3-8B79-37D633B846F1}">
                  <asvg:svgBlip xmlns:asvg="http://schemas.microsoft.com/office/drawing/2016/SVG/main" r:embed="rId37"/>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77808" y="336190"/>
            <a:ext cx="2240343" cy="3138947"/>
            <a:chOff x="0" y="0"/>
            <a:chExt cx="1607484" cy="2252248"/>
          </a:xfrm>
        </p:grpSpPr>
        <p:sp>
          <p:nvSpPr>
            <p:cNvPr id="3" name="Freeform 3"/>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txBody>
            <a:bodyPr/>
            <a:lstStyle/>
            <a:p>
              <a:endParaRPr lang="en-GB" dirty="0"/>
            </a:p>
          </p:txBody>
        </p:sp>
        <p:sp>
          <p:nvSpPr>
            <p:cNvPr id="4" name="TextBox 4"/>
            <p:cNvSpPr txBox="1"/>
            <p:nvPr/>
          </p:nvSpPr>
          <p:spPr>
            <a:xfrm>
              <a:off x="0" y="-9525"/>
              <a:ext cx="1607484" cy="2261773"/>
            </a:xfrm>
            <a:prstGeom prst="rect">
              <a:avLst/>
            </a:prstGeom>
          </p:spPr>
          <p:txBody>
            <a:bodyPr lIns="20205" tIns="20205" rIns="20205" bIns="20205" rtlCol="0" anchor="ctr"/>
            <a:lstStyle/>
            <a:p>
              <a:pPr algn="ctr">
                <a:lnSpc>
                  <a:spcPts val="1399"/>
                </a:lnSpc>
              </a:pPr>
              <a:endParaRPr/>
            </a:p>
            <a:p>
              <a:pPr algn="ctr">
                <a:lnSpc>
                  <a:spcPts val="1399"/>
                </a:lnSpc>
                <a:spcBef>
                  <a:spcPct val="0"/>
                </a:spcBef>
              </a:pPr>
              <a:endParaRPr/>
            </a:p>
          </p:txBody>
        </p:sp>
      </p:grpSp>
      <p:grpSp>
        <p:nvGrpSpPr>
          <p:cNvPr id="5" name="Group 5"/>
          <p:cNvGrpSpPr/>
          <p:nvPr/>
        </p:nvGrpSpPr>
        <p:grpSpPr>
          <a:xfrm>
            <a:off x="2634004" y="340468"/>
            <a:ext cx="2240343" cy="3138947"/>
            <a:chOff x="0" y="0"/>
            <a:chExt cx="1607484" cy="2252248"/>
          </a:xfrm>
        </p:grpSpPr>
        <p:sp>
          <p:nvSpPr>
            <p:cNvPr id="6" name="Freeform 6"/>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txBody>
            <a:bodyPr/>
            <a:lstStyle/>
            <a:p>
              <a:endParaRPr lang="en-GB" dirty="0"/>
            </a:p>
          </p:txBody>
        </p:sp>
        <p:sp>
          <p:nvSpPr>
            <p:cNvPr id="7" name="TextBox 7"/>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8" name="Group 8"/>
          <p:cNvGrpSpPr/>
          <p:nvPr/>
        </p:nvGrpSpPr>
        <p:grpSpPr>
          <a:xfrm>
            <a:off x="4990200" y="340468"/>
            <a:ext cx="2240343" cy="3138947"/>
            <a:chOff x="0" y="0"/>
            <a:chExt cx="1607484" cy="2252248"/>
          </a:xfrm>
        </p:grpSpPr>
        <p:sp>
          <p:nvSpPr>
            <p:cNvPr id="9" name="Freeform 9"/>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10" name="TextBox 10"/>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11" name="Freeform 11"/>
          <p:cNvSpPr/>
          <p:nvPr/>
        </p:nvSpPr>
        <p:spPr>
          <a:xfrm>
            <a:off x="340169" y="381912"/>
            <a:ext cx="327660" cy="234128"/>
          </a:xfrm>
          <a:custGeom>
            <a:avLst/>
            <a:gdLst/>
            <a:ahLst/>
            <a:cxnLst/>
            <a:rect l="l" t="t" r="r" b="b"/>
            <a:pathLst>
              <a:path w="327660" h="234128">
                <a:moveTo>
                  <a:pt x="0" y="0"/>
                </a:moveTo>
                <a:lnTo>
                  <a:pt x="327660" y="0"/>
                </a:lnTo>
                <a:lnTo>
                  <a:pt x="327660" y="234128"/>
                </a:lnTo>
                <a:lnTo>
                  <a:pt x="0" y="2341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Freeform 12"/>
          <p:cNvSpPr/>
          <p:nvPr/>
        </p:nvSpPr>
        <p:spPr>
          <a:xfrm>
            <a:off x="5915487" y="4386189"/>
            <a:ext cx="429389" cy="366591"/>
          </a:xfrm>
          <a:custGeom>
            <a:avLst/>
            <a:gdLst/>
            <a:ahLst/>
            <a:cxnLst/>
            <a:rect l="l" t="t" r="r" b="b"/>
            <a:pathLst>
              <a:path w="429389" h="366591">
                <a:moveTo>
                  <a:pt x="0" y="0"/>
                </a:moveTo>
                <a:lnTo>
                  <a:pt x="429389" y="0"/>
                </a:lnTo>
                <a:lnTo>
                  <a:pt x="429389" y="366591"/>
                </a:lnTo>
                <a:lnTo>
                  <a:pt x="0" y="3665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TextBox 13"/>
          <p:cNvSpPr txBox="1"/>
          <p:nvPr/>
        </p:nvSpPr>
        <p:spPr>
          <a:xfrm>
            <a:off x="5525083" y="3742482"/>
            <a:ext cx="1790354" cy="165100"/>
          </a:xfrm>
          <a:prstGeom prst="rect">
            <a:avLst/>
          </a:prstGeom>
        </p:spPr>
        <p:txBody>
          <a:bodyPr lIns="0" tIns="0" rIns="0" bIns="0" rtlCol="0" anchor="t">
            <a:spAutoFit/>
          </a:bodyPr>
          <a:lstStyle/>
          <a:p>
            <a:pPr algn="l">
              <a:lnSpc>
                <a:spcPts val="1400"/>
              </a:lnSpc>
              <a:spcBef>
                <a:spcPct val="0"/>
              </a:spcBef>
            </a:pPr>
            <a:r>
              <a:rPr lang="en-US" sz="1000" b="1">
                <a:solidFill>
                  <a:srgbClr val="000000"/>
                </a:solidFill>
                <a:latin typeface="Mountains of Christmas Bold"/>
                <a:ea typeface="Mountains of Christmas Bold"/>
                <a:cs typeface="Mountains of Christmas Bold"/>
                <a:sym typeface="Mountains of Christmas Bold"/>
              </a:rPr>
              <a:t>Physical Development</a:t>
            </a:r>
          </a:p>
        </p:txBody>
      </p:sp>
      <p:grpSp>
        <p:nvGrpSpPr>
          <p:cNvPr id="14" name="Group 14"/>
          <p:cNvGrpSpPr/>
          <p:nvPr/>
        </p:nvGrpSpPr>
        <p:grpSpPr>
          <a:xfrm>
            <a:off x="258097" y="3610202"/>
            <a:ext cx="2240343" cy="3138947"/>
            <a:chOff x="0" y="0"/>
            <a:chExt cx="1607484" cy="2252248"/>
          </a:xfrm>
        </p:grpSpPr>
        <p:sp>
          <p:nvSpPr>
            <p:cNvPr id="15" name="Freeform 15"/>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16" name="TextBox 16"/>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17" name="Group 17"/>
          <p:cNvGrpSpPr/>
          <p:nvPr/>
        </p:nvGrpSpPr>
        <p:grpSpPr>
          <a:xfrm>
            <a:off x="2634003" y="3611483"/>
            <a:ext cx="2240343" cy="3138947"/>
            <a:chOff x="0" y="0"/>
            <a:chExt cx="1607484" cy="2252248"/>
          </a:xfrm>
        </p:grpSpPr>
        <p:sp>
          <p:nvSpPr>
            <p:cNvPr id="18" name="Freeform 18"/>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txBody>
            <a:bodyPr/>
            <a:lstStyle/>
            <a:p>
              <a:endParaRPr lang="en-GB" dirty="0"/>
            </a:p>
            <a:p>
              <a:endParaRPr lang="en-GB" dirty="0"/>
            </a:p>
            <a:p>
              <a:endParaRPr lang="en-GB" dirty="0"/>
            </a:p>
          </p:txBody>
        </p:sp>
        <p:sp>
          <p:nvSpPr>
            <p:cNvPr id="19" name="TextBox 19"/>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20" name="Group 20"/>
          <p:cNvGrpSpPr/>
          <p:nvPr/>
        </p:nvGrpSpPr>
        <p:grpSpPr>
          <a:xfrm>
            <a:off x="4990200" y="3596927"/>
            <a:ext cx="2240343" cy="3152222"/>
            <a:chOff x="0" y="-9525"/>
            <a:chExt cx="1607484" cy="2261773"/>
          </a:xfrm>
        </p:grpSpPr>
        <p:sp>
          <p:nvSpPr>
            <p:cNvPr id="21" name="Freeform 21"/>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22" name="TextBox 22"/>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pPr>
              <a:r>
                <a:rPr lang="en-US" sz="556" b="1">
                  <a:solidFill>
                    <a:srgbClr val="FFFFFF"/>
                  </a:solidFill>
                  <a:latin typeface="DM Sans Bold"/>
                  <a:ea typeface="DM Sans Bold"/>
                  <a:cs typeface="DM Sans Bold"/>
                  <a:sym typeface="DM Sans Bold"/>
                </a:rPr>
                <a:t>Mathematics</a:t>
              </a:r>
            </a:p>
            <a:p>
              <a:pPr algn="ctr">
                <a:lnSpc>
                  <a:spcPts val="779"/>
                </a:lnSpc>
                <a:spcBef>
                  <a:spcPct val="0"/>
                </a:spcBef>
              </a:pPr>
              <a:endParaRPr lang="en-US" sz="556" b="1">
                <a:solidFill>
                  <a:srgbClr val="FFFFFF"/>
                </a:solidFill>
                <a:latin typeface="DM Sans Bold"/>
                <a:ea typeface="DM Sans Bold"/>
                <a:cs typeface="DM Sans Bold"/>
                <a:sym typeface="DM Sans Bold"/>
              </a:endParaRPr>
            </a:p>
          </p:txBody>
        </p:sp>
      </p:grpSp>
      <p:sp>
        <p:nvSpPr>
          <p:cNvPr id="25" name="Freeform 25"/>
          <p:cNvSpPr/>
          <p:nvPr/>
        </p:nvSpPr>
        <p:spPr>
          <a:xfrm>
            <a:off x="2737225" y="420627"/>
            <a:ext cx="333179" cy="390826"/>
          </a:xfrm>
          <a:custGeom>
            <a:avLst/>
            <a:gdLst/>
            <a:ahLst/>
            <a:cxnLst/>
            <a:rect l="l" t="t" r="r" b="b"/>
            <a:pathLst>
              <a:path w="333179" h="390826">
                <a:moveTo>
                  <a:pt x="0" y="0"/>
                </a:moveTo>
                <a:lnTo>
                  <a:pt x="333180" y="0"/>
                </a:lnTo>
                <a:lnTo>
                  <a:pt x="333180" y="390826"/>
                </a:lnTo>
                <a:lnTo>
                  <a:pt x="0" y="3908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26" name="Freeform 26"/>
          <p:cNvSpPr/>
          <p:nvPr/>
        </p:nvSpPr>
        <p:spPr>
          <a:xfrm>
            <a:off x="5146793" y="415810"/>
            <a:ext cx="340190" cy="340190"/>
          </a:xfrm>
          <a:custGeom>
            <a:avLst/>
            <a:gdLst/>
            <a:ahLst/>
            <a:cxnLst/>
            <a:rect l="l" t="t" r="r" b="b"/>
            <a:pathLst>
              <a:path w="340190" h="340190">
                <a:moveTo>
                  <a:pt x="0" y="0"/>
                </a:moveTo>
                <a:lnTo>
                  <a:pt x="340190" y="0"/>
                </a:lnTo>
                <a:lnTo>
                  <a:pt x="340190" y="340190"/>
                </a:lnTo>
                <a:lnTo>
                  <a:pt x="0" y="34019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27" name="Group 27"/>
          <p:cNvGrpSpPr/>
          <p:nvPr/>
        </p:nvGrpSpPr>
        <p:grpSpPr>
          <a:xfrm>
            <a:off x="2627552" y="6882498"/>
            <a:ext cx="2240343" cy="3138947"/>
            <a:chOff x="0" y="0"/>
            <a:chExt cx="1607484" cy="2252248"/>
          </a:xfrm>
        </p:grpSpPr>
        <p:sp>
          <p:nvSpPr>
            <p:cNvPr id="28" name="Freeform 28"/>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txBody>
            <a:bodyPr/>
            <a:lstStyle/>
            <a:p>
              <a:endParaRPr lang="en-GB" dirty="0"/>
            </a:p>
          </p:txBody>
        </p:sp>
        <p:sp>
          <p:nvSpPr>
            <p:cNvPr id="29" name="TextBox 29"/>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30" name="Freeform 30"/>
          <p:cNvSpPr/>
          <p:nvPr/>
        </p:nvSpPr>
        <p:spPr>
          <a:xfrm>
            <a:off x="2743676" y="3944209"/>
            <a:ext cx="242049" cy="242049"/>
          </a:xfrm>
          <a:custGeom>
            <a:avLst/>
            <a:gdLst/>
            <a:ahLst/>
            <a:cxnLst/>
            <a:rect l="l" t="t" r="r" b="b"/>
            <a:pathLst>
              <a:path w="242049" h="242049">
                <a:moveTo>
                  <a:pt x="0" y="0"/>
                </a:moveTo>
                <a:lnTo>
                  <a:pt x="242049" y="0"/>
                </a:lnTo>
                <a:lnTo>
                  <a:pt x="242049" y="242049"/>
                </a:lnTo>
                <a:lnTo>
                  <a:pt x="0" y="24204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nvGrpSpPr>
          <p:cNvPr id="31" name="Group 31"/>
          <p:cNvGrpSpPr/>
          <p:nvPr/>
        </p:nvGrpSpPr>
        <p:grpSpPr>
          <a:xfrm>
            <a:off x="258097" y="6882498"/>
            <a:ext cx="2240343" cy="3138947"/>
            <a:chOff x="0" y="0"/>
            <a:chExt cx="1607484" cy="2252248"/>
          </a:xfrm>
        </p:grpSpPr>
        <p:sp>
          <p:nvSpPr>
            <p:cNvPr id="32" name="Freeform 32"/>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33" name="TextBox 33"/>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34" name="Freeform 34"/>
          <p:cNvSpPr/>
          <p:nvPr/>
        </p:nvSpPr>
        <p:spPr>
          <a:xfrm>
            <a:off x="333739" y="6929327"/>
            <a:ext cx="334090" cy="350750"/>
          </a:xfrm>
          <a:custGeom>
            <a:avLst/>
            <a:gdLst/>
            <a:ahLst/>
            <a:cxnLst/>
            <a:rect l="l" t="t" r="r" b="b"/>
            <a:pathLst>
              <a:path w="334090" h="350750">
                <a:moveTo>
                  <a:pt x="0" y="0"/>
                </a:moveTo>
                <a:lnTo>
                  <a:pt x="334090" y="0"/>
                </a:lnTo>
                <a:lnTo>
                  <a:pt x="334090" y="350750"/>
                </a:lnTo>
                <a:lnTo>
                  <a:pt x="0" y="35075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35" name="Freeform 35"/>
          <p:cNvSpPr/>
          <p:nvPr/>
        </p:nvSpPr>
        <p:spPr>
          <a:xfrm rot="-6673219" flipH="1">
            <a:off x="5433643" y="9577530"/>
            <a:ext cx="1104526" cy="1097623"/>
          </a:xfrm>
          <a:custGeom>
            <a:avLst/>
            <a:gdLst/>
            <a:ahLst/>
            <a:cxnLst/>
            <a:rect l="l" t="t" r="r" b="b"/>
            <a:pathLst>
              <a:path w="1104526" h="1097623">
                <a:moveTo>
                  <a:pt x="1104526" y="0"/>
                </a:moveTo>
                <a:lnTo>
                  <a:pt x="0" y="0"/>
                </a:lnTo>
                <a:lnTo>
                  <a:pt x="0" y="1097623"/>
                </a:lnTo>
                <a:lnTo>
                  <a:pt x="1104526" y="1097623"/>
                </a:lnTo>
                <a:lnTo>
                  <a:pt x="1104526"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6" name="Freeform 36"/>
          <p:cNvSpPr/>
          <p:nvPr/>
        </p:nvSpPr>
        <p:spPr>
          <a:xfrm rot="-5400000" flipH="1">
            <a:off x="6533507" y="9602695"/>
            <a:ext cx="921373" cy="915614"/>
          </a:xfrm>
          <a:custGeom>
            <a:avLst/>
            <a:gdLst/>
            <a:ahLst/>
            <a:cxnLst/>
            <a:rect l="l" t="t" r="r" b="b"/>
            <a:pathLst>
              <a:path w="921373" h="915614">
                <a:moveTo>
                  <a:pt x="921372" y="0"/>
                </a:moveTo>
                <a:lnTo>
                  <a:pt x="0" y="0"/>
                </a:lnTo>
                <a:lnTo>
                  <a:pt x="0" y="915614"/>
                </a:lnTo>
                <a:lnTo>
                  <a:pt x="921372" y="915614"/>
                </a:lnTo>
                <a:lnTo>
                  <a:pt x="921372"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37" name="Freeform 37"/>
          <p:cNvSpPr/>
          <p:nvPr/>
        </p:nvSpPr>
        <p:spPr>
          <a:xfrm rot="-10112479">
            <a:off x="5116258" y="9870666"/>
            <a:ext cx="514567" cy="511351"/>
          </a:xfrm>
          <a:custGeom>
            <a:avLst/>
            <a:gdLst/>
            <a:ahLst/>
            <a:cxnLst/>
            <a:rect l="l" t="t" r="r" b="b"/>
            <a:pathLst>
              <a:path w="514567" h="511351">
                <a:moveTo>
                  <a:pt x="0" y="0"/>
                </a:moveTo>
                <a:lnTo>
                  <a:pt x="514567" y="0"/>
                </a:lnTo>
                <a:lnTo>
                  <a:pt x="514567" y="511351"/>
                </a:lnTo>
                <a:lnTo>
                  <a:pt x="0" y="51135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grpSp>
        <p:nvGrpSpPr>
          <p:cNvPr id="38" name="Group 38"/>
          <p:cNvGrpSpPr/>
          <p:nvPr/>
        </p:nvGrpSpPr>
        <p:grpSpPr>
          <a:xfrm>
            <a:off x="4990200" y="6882498"/>
            <a:ext cx="2240343" cy="2547168"/>
            <a:chOff x="0" y="0"/>
            <a:chExt cx="1579057" cy="1827636"/>
          </a:xfrm>
        </p:grpSpPr>
        <p:sp>
          <p:nvSpPr>
            <p:cNvPr id="39" name="Freeform 39"/>
            <p:cNvSpPr/>
            <p:nvPr/>
          </p:nvSpPr>
          <p:spPr>
            <a:xfrm>
              <a:off x="0" y="0"/>
              <a:ext cx="1579057" cy="1827637"/>
            </a:xfrm>
            <a:custGeom>
              <a:avLst/>
              <a:gdLst/>
              <a:ahLst/>
              <a:cxnLst/>
              <a:rect l="l" t="t" r="r" b="b"/>
              <a:pathLst>
                <a:path w="1579057" h="1827637">
                  <a:moveTo>
                    <a:pt x="0" y="0"/>
                  </a:moveTo>
                  <a:lnTo>
                    <a:pt x="1579057" y="0"/>
                  </a:lnTo>
                  <a:lnTo>
                    <a:pt x="1579057" y="1827637"/>
                  </a:lnTo>
                  <a:lnTo>
                    <a:pt x="0" y="1827637"/>
                  </a:lnTo>
                  <a:close/>
                </a:path>
              </a:pathLst>
            </a:custGeom>
            <a:solidFill>
              <a:srgbClr val="FFFFFF"/>
            </a:solidFill>
            <a:ln w="19050" cap="sq">
              <a:solidFill>
                <a:srgbClr val="865CBC"/>
              </a:solidFill>
              <a:prstDash val="solid"/>
              <a:miter/>
            </a:ln>
          </p:spPr>
          <p:txBody>
            <a:bodyPr/>
            <a:lstStyle/>
            <a:p>
              <a:endParaRPr lang="en-GB" dirty="0"/>
            </a:p>
          </p:txBody>
        </p:sp>
        <p:sp>
          <p:nvSpPr>
            <p:cNvPr id="40" name="TextBox 40"/>
            <p:cNvSpPr txBox="1"/>
            <p:nvPr/>
          </p:nvSpPr>
          <p:spPr>
            <a:xfrm>
              <a:off x="0" y="-9525"/>
              <a:ext cx="1579057" cy="1837161"/>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41" name="Freeform 41"/>
          <p:cNvSpPr/>
          <p:nvPr/>
        </p:nvSpPr>
        <p:spPr>
          <a:xfrm>
            <a:off x="353450" y="565154"/>
            <a:ext cx="248461" cy="213056"/>
          </a:xfrm>
          <a:custGeom>
            <a:avLst/>
            <a:gdLst/>
            <a:ahLst/>
            <a:cxnLst/>
            <a:rect l="l" t="t" r="r" b="b"/>
            <a:pathLst>
              <a:path w="248461" h="213056">
                <a:moveTo>
                  <a:pt x="0" y="0"/>
                </a:moveTo>
                <a:lnTo>
                  <a:pt x="248461" y="0"/>
                </a:lnTo>
                <a:lnTo>
                  <a:pt x="248461" y="213056"/>
                </a:lnTo>
                <a:lnTo>
                  <a:pt x="0" y="21305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42" name="Freeform 42"/>
          <p:cNvSpPr/>
          <p:nvPr/>
        </p:nvSpPr>
        <p:spPr>
          <a:xfrm>
            <a:off x="2712954" y="3682810"/>
            <a:ext cx="303494" cy="303494"/>
          </a:xfrm>
          <a:custGeom>
            <a:avLst/>
            <a:gdLst/>
            <a:ahLst/>
            <a:cxnLst/>
            <a:rect l="l" t="t" r="r" b="b"/>
            <a:pathLst>
              <a:path w="303494" h="303494">
                <a:moveTo>
                  <a:pt x="0" y="0"/>
                </a:moveTo>
                <a:lnTo>
                  <a:pt x="303494" y="0"/>
                </a:lnTo>
                <a:lnTo>
                  <a:pt x="303494" y="303494"/>
                </a:lnTo>
                <a:lnTo>
                  <a:pt x="0" y="303494"/>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43" name="Freeform 43"/>
          <p:cNvSpPr/>
          <p:nvPr/>
        </p:nvSpPr>
        <p:spPr>
          <a:xfrm>
            <a:off x="5070593" y="3654517"/>
            <a:ext cx="407637" cy="410717"/>
          </a:xfrm>
          <a:custGeom>
            <a:avLst/>
            <a:gdLst/>
            <a:ahLst/>
            <a:cxnLst/>
            <a:rect l="l" t="t" r="r" b="b"/>
            <a:pathLst>
              <a:path w="407637" h="410717">
                <a:moveTo>
                  <a:pt x="0" y="0"/>
                </a:moveTo>
                <a:lnTo>
                  <a:pt x="407637" y="0"/>
                </a:lnTo>
                <a:lnTo>
                  <a:pt x="407637" y="410717"/>
                </a:lnTo>
                <a:lnTo>
                  <a:pt x="0" y="41071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44" name="Freeform 44"/>
          <p:cNvSpPr/>
          <p:nvPr/>
        </p:nvSpPr>
        <p:spPr>
          <a:xfrm>
            <a:off x="2687764" y="6938272"/>
            <a:ext cx="297961" cy="301733"/>
          </a:xfrm>
          <a:custGeom>
            <a:avLst/>
            <a:gdLst/>
            <a:ahLst/>
            <a:cxnLst/>
            <a:rect l="l" t="t" r="r" b="b"/>
            <a:pathLst>
              <a:path w="297961" h="301733">
                <a:moveTo>
                  <a:pt x="0" y="0"/>
                </a:moveTo>
                <a:lnTo>
                  <a:pt x="297961" y="0"/>
                </a:lnTo>
                <a:lnTo>
                  <a:pt x="297961" y="301733"/>
                </a:lnTo>
                <a:lnTo>
                  <a:pt x="0" y="301733"/>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45" name="Freeform 45"/>
          <p:cNvSpPr/>
          <p:nvPr/>
        </p:nvSpPr>
        <p:spPr>
          <a:xfrm>
            <a:off x="5115104" y="6950983"/>
            <a:ext cx="258437" cy="332930"/>
          </a:xfrm>
          <a:custGeom>
            <a:avLst/>
            <a:gdLst/>
            <a:ahLst/>
            <a:cxnLst/>
            <a:rect l="l" t="t" r="r" b="b"/>
            <a:pathLst>
              <a:path w="258437" h="332930">
                <a:moveTo>
                  <a:pt x="0" y="0"/>
                </a:moveTo>
                <a:lnTo>
                  <a:pt x="258437" y="0"/>
                </a:lnTo>
                <a:lnTo>
                  <a:pt x="258437" y="332931"/>
                </a:lnTo>
                <a:lnTo>
                  <a:pt x="0" y="332931"/>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46" name="TextBox 46"/>
          <p:cNvSpPr txBox="1"/>
          <p:nvPr/>
        </p:nvSpPr>
        <p:spPr>
          <a:xfrm>
            <a:off x="885283" y="374825"/>
            <a:ext cx="1158171" cy="165100"/>
          </a:xfrm>
          <a:prstGeom prst="rect">
            <a:avLst/>
          </a:prstGeom>
        </p:spPr>
        <p:txBody>
          <a:bodyPr lIns="0" tIns="0" rIns="0" bIns="0" rtlCol="0" anchor="t">
            <a:spAutoFit/>
          </a:bodyPr>
          <a:lstStyle/>
          <a:p>
            <a:pPr algn="ctr">
              <a:lnSpc>
                <a:spcPts val="1400"/>
              </a:lnSpc>
              <a:spcBef>
                <a:spcPct val="0"/>
              </a:spcBef>
            </a:pPr>
            <a:r>
              <a:rPr lang="en-US" sz="1000" b="1">
                <a:solidFill>
                  <a:srgbClr val="000000"/>
                </a:solidFill>
                <a:latin typeface="Mountains of Christmas Bold"/>
                <a:ea typeface="Mountains of Christmas Bold"/>
                <a:cs typeface="Mountains of Christmas Bold"/>
                <a:sym typeface="Mountains of Christmas Bold"/>
              </a:rPr>
              <a:t>English</a:t>
            </a:r>
          </a:p>
        </p:txBody>
      </p:sp>
      <p:sp>
        <p:nvSpPr>
          <p:cNvPr id="47" name="TextBox 47"/>
          <p:cNvSpPr txBox="1"/>
          <p:nvPr/>
        </p:nvSpPr>
        <p:spPr>
          <a:xfrm>
            <a:off x="2675637" y="387369"/>
            <a:ext cx="2394956" cy="155575"/>
          </a:xfrm>
          <a:prstGeom prst="rect">
            <a:avLst/>
          </a:prstGeom>
        </p:spPr>
        <p:txBody>
          <a:bodyPr lIns="0" tIns="0" rIns="0" bIns="0" rtlCol="0" anchor="t">
            <a:spAutoFit/>
          </a:bodyPr>
          <a:lstStyle/>
          <a:p>
            <a:pPr algn="ctr">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Reading</a:t>
            </a:r>
          </a:p>
        </p:txBody>
      </p:sp>
      <p:sp>
        <p:nvSpPr>
          <p:cNvPr id="48" name="TextBox 48"/>
          <p:cNvSpPr txBox="1"/>
          <p:nvPr/>
        </p:nvSpPr>
        <p:spPr>
          <a:xfrm>
            <a:off x="5735014" y="409579"/>
            <a:ext cx="75071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Mathematics</a:t>
            </a:r>
          </a:p>
        </p:txBody>
      </p:sp>
      <p:sp>
        <p:nvSpPr>
          <p:cNvPr id="49" name="TextBox 49"/>
          <p:cNvSpPr txBox="1"/>
          <p:nvPr/>
        </p:nvSpPr>
        <p:spPr>
          <a:xfrm>
            <a:off x="1129157" y="3704300"/>
            <a:ext cx="663398" cy="173061"/>
          </a:xfrm>
          <a:prstGeom prst="rect">
            <a:avLst/>
          </a:prstGeom>
        </p:spPr>
        <p:txBody>
          <a:bodyPr wrap="square" lIns="0" tIns="0" rIns="0" bIns="0" rtlCol="0" anchor="t">
            <a:spAutoFit/>
          </a:bodyPr>
          <a:lstStyle/>
          <a:p>
            <a:pPr algn="l">
              <a:lnSpc>
                <a:spcPts val="1400"/>
              </a:lnSpc>
              <a:spcBef>
                <a:spcPct val="0"/>
              </a:spcBef>
            </a:pPr>
            <a:r>
              <a:rPr lang="en-US" sz="1000" b="1" dirty="0" err="1">
                <a:solidFill>
                  <a:srgbClr val="000000"/>
                </a:solidFill>
                <a:latin typeface="Mountains of Christmas Bold"/>
                <a:ea typeface="Mountains of Christmas Bold"/>
                <a:cs typeface="Mountains of Christmas Bold"/>
                <a:sym typeface="Mountains of Christmas Bold"/>
              </a:rPr>
              <a:t>Timestables</a:t>
            </a:r>
            <a:endParaRPr lang="en-US" sz="1000" b="1" dirty="0">
              <a:solidFill>
                <a:srgbClr val="000000"/>
              </a:solidFill>
              <a:latin typeface="Mountains of Christmas Bold"/>
              <a:ea typeface="Mountains of Christmas Bold"/>
              <a:cs typeface="Mountains of Christmas Bold"/>
              <a:sym typeface="Mountains of Christmas Bold"/>
            </a:endParaRPr>
          </a:p>
        </p:txBody>
      </p:sp>
      <p:sp>
        <p:nvSpPr>
          <p:cNvPr id="51" name="TextBox 51"/>
          <p:cNvSpPr txBox="1"/>
          <p:nvPr/>
        </p:nvSpPr>
        <p:spPr>
          <a:xfrm>
            <a:off x="3587793" y="3722060"/>
            <a:ext cx="44510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Science</a:t>
            </a:r>
          </a:p>
        </p:txBody>
      </p:sp>
      <p:sp>
        <p:nvSpPr>
          <p:cNvPr id="52" name="TextBox 52"/>
          <p:cNvSpPr txBox="1"/>
          <p:nvPr/>
        </p:nvSpPr>
        <p:spPr>
          <a:xfrm>
            <a:off x="3459478" y="7034898"/>
            <a:ext cx="641044"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Homework</a:t>
            </a:r>
          </a:p>
        </p:txBody>
      </p:sp>
      <p:sp>
        <p:nvSpPr>
          <p:cNvPr id="53" name="TextBox 53"/>
          <p:cNvSpPr txBox="1"/>
          <p:nvPr/>
        </p:nvSpPr>
        <p:spPr>
          <a:xfrm>
            <a:off x="828386" y="7034898"/>
            <a:ext cx="1312471" cy="173061"/>
          </a:xfrm>
          <a:prstGeom prst="rect">
            <a:avLst/>
          </a:prstGeom>
        </p:spPr>
        <p:txBody>
          <a:bodyPr lIns="0" tIns="0" rIns="0" bIns="0" rtlCol="0" anchor="t">
            <a:spAutoFit/>
          </a:bodyPr>
          <a:lstStyle/>
          <a:p>
            <a:pPr algn="ctr">
              <a:lnSpc>
                <a:spcPts val="1399"/>
              </a:lnSpc>
              <a:spcBef>
                <a:spcPct val="0"/>
              </a:spcBef>
            </a:pPr>
            <a:r>
              <a:rPr lang="en-US" sz="999" b="1" dirty="0">
                <a:solidFill>
                  <a:srgbClr val="000000"/>
                </a:solidFill>
                <a:latin typeface="Mountains of Christmas Bold"/>
                <a:ea typeface="Mountains of Christmas Bold"/>
                <a:cs typeface="Mountains of Christmas Bold"/>
                <a:sym typeface="Mountains of Christmas Bold"/>
              </a:rPr>
              <a:t>Humanities</a:t>
            </a:r>
          </a:p>
        </p:txBody>
      </p:sp>
      <p:sp>
        <p:nvSpPr>
          <p:cNvPr id="54" name="TextBox 54"/>
          <p:cNvSpPr txBox="1"/>
          <p:nvPr/>
        </p:nvSpPr>
        <p:spPr>
          <a:xfrm>
            <a:off x="5661646" y="6999879"/>
            <a:ext cx="1202023"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Parental Support</a:t>
            </a:r>
          </a:p>
        </p:txBody>
      </p:sp>
      <p:sp>
        <p:nvSpPr>
          <p:cNvPr id="55" name="TextBox 55"/>
          <p:cNvSpPr txBox="1"/>
          <p:nvPr/>
        </p:nvSpPr>
        <p:spPr>
          <a:xfrm>
            <a:off x="5959019" y="3704300"/>
            <a:ext cx="44510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P.E</a:t>
            </a:r>
          </a:p>
        </p:txBody>
      </p:sp>
      <p:sp>
        <p:nvSpPr>
          <p:cNvPr id="57" name="TextBox 31">
            <a:extLst>
              <a:ext uri="{FF2B5EF4-FFF2-40B4-BE49-F238E27FC236}">
                <a16:creationId xmlns:a16="http://schemas.microsoft.com/office/drawing/2014/main" id="{BAF7DFCF-502E-4AA3-9459-BED20EC3A8B4}"/>
              </a:ext>
            </a:extLst>
          </p:cNvPr>
          <p:cNvSpPr txBox="1"/>
          <p:nvPr/>
        </p:nvSpPr>
        <p:spPr>
          <a:xfrm>
            <a:off x="2692235" y="4060138"/>
            <a:ext cx="2172030" cy="1944187"/>
          </a:xfrm>
          <a:prstGeom prst="rect">
            <a:avLst/>
          </a:prstGeom>
        </p:spPr>
        <p:txBody>
          <a:bodyPr wrap="square" lIns="0" tIns="0" rIns="0" bIns="0" rtlCol="0" anchor="t">
            <a:spAutoFit/>
          </a:bodyPr>
          <a:lstStyle/>
          <a:p>
            <a:pPr algn="l">
              <a:lnSpc>
                <a:spcPts val="1679"/>
              </a:lnSpc>
              <a:spcBef>
                <a:spcPct val="0"/>
              </a:spcBef>
            </a:pPr>
            <a:r>
              <a:rPr lang="en-US" sz="1000" dirty="0">
                <a:solidFill>
                  <a:srgbClr val="000000"/>
                </a:solidFill>
                <a:latin typeface="DM Sans"/>
                <a:ea typeface="DM Sans"/>
                <a:cs typeface="DM Sans"/>
                <a:sym typeface="DM Sans"/>
              </a:rPr>
              <a:t>During the Spring term, the children will be constructing and investigating changes within electrical circuits to understand the effects of components. They will also be learning how animals including living things are classified into categories based on the characteristics and observations </a:t>
            </a:r>
          </a:p>
        </p:txBody>
      </p:sp>
      <p:sp>
        <p:nvSpPr>
          <p:cNvPr id="59" name="TextBox 31">
            <a:extLst>
              <a:ext uri="{FF2B5EF4-FFF2-40B4-BE49-F238E27FC236}">
                <a16:creationId xmlns:a16="http://schemas.microsoft.com/office/drawing/2014/main" id="{6A34FC9D-BE08-4A69-B040-8158D490FF3C}"/>
              </a:ext>
            </a:extLst>
          </p:cNvPr>
          <p:cNvSpPr txBox="1"/>
          <p:nvPr/>
        </p:nvSpPr>
        <p:spPr>
          <a:xfrm>
            <a:off x="5041800" y="4018647"/>
            <a:ext cx="2172030" cy="2518062"/>
          </a:xfrm>
          <a:prstGeom prst="rect">
            <a:avLst/>
          </a:prstGeom>
        </p:spPr>
        <p:txBody>
          <a:bodyPr wrap="square" lIns="0" tIns="0" rIns="0" bIns="0" rtlCol="0" anchor="t">
            <a:spAutoFit/>
          </a:bodyPr>
          <a:lstStyle/>
          <a:p>
            <a:pPr>
              <a:lnSpc>
                <a:spcPct val="150000"/>
              </a:lnSpc>
            </a:pPr>
            <a:r>
              <a:rPr lang="en-GB" sz="1000" dirty="0">
                <a:latin typeface="DM Sans" panose="020B0604020202020204" charset="0"/>
              </a:rPr>
              <a:t>In Spring, the children will be completing gymnastics before moving onto dodgeball, orienteering and Dance. PE is an essential part of the school week and we expect all children to take part. Children will need to be bare foot or have pumps provided for gymnastics. Children are expected to come to school in their correct Windy Arbor PE kit on a Monday and a Thursday. </a:t>
            </a:r>
          </a:p>
        </p:txBody>
      </p:sp>
      <p:sp>
        <p:nvSpPr>
          <p:cNvPr id="60" name="TextBox 31">
            <a:extLst>
              <a:ext uri="{FF2B5EF4-FFF2-40B4-BE49-F238E27FC236}">
                <a16:creationId xmlns:a16="http://schemas.microsoft.com/office/drawing/2014/main" id="{248BAD17-EBBD-43A2-81E6-798636B9D783}"/>
              </a:ext>
            </a:extLst>
          </p:cNvPr>
          <p:cNvSpPr txBox="1"/>
          <p:nvPr/>
        </p:nvSpPr>
        <p:spPr>
          <a:xfrm>
            <a:off x="323165" y="817493"/>
            <a:ext cx="2172030" cy="2380203"/>
          </a:xfrm>
          <a:prstGeom prst="rect">
            <a:avLst/>
          </a:prstGeom>
        </p:spPr>
        <p:txBody>
          <a:bodyPr wrap="square" lIns="0" tIns="0" rIns="0" bIns="0" rtlCol="0" anchor="t">
            <a:spAutoFit/>
          </a:bodyPr>
          <a:lstStyle/>
          <a:p>
            <a:pPr>
              <a:lnSpc>
                <a:spcPts val="1679"/>
              </a:lnSpc>
              <a:spcBef>
                <a:spcPct val="0"/>
              </a:spcBef>
            </a:pPr>
            <a:r>
              <a:rPr lang="en-GB" sz="1000" dirty="0">
                <a:latin typeface="DM Sans" panose="020B0604020202020204" charset="0"/>
                <a:ea typeface="Times New Roman" panose="02020603050405020304" pitchFamily="18" charset="0"/>
              </a:rPr>
              <a:t>Children will look at a range of text types: alternative narrative, promotional piece, non-chronological report and a problem solving narrative . Through these lessons they will plan, draft, edit and evaluate, and publish their work, presenting this to a high standard. Children will also continue to build their knowledge of spelling, grammar and punctuation. </a:t>
            </a:r>
            <a:endParaRPr lang="en-US" sz="1000" dirty="0">
              <a:solidFill>
                <a:srgbClr val="000000"/>
              </a:solidFill>
              <a:latin typeface="DM Sans"/>
              <a:ea typeface="DM Sans"/>
              <a:cs typeface="DM Sans"/>
              <a:sym typeface="DM Sans"/>
            </a:endParaRPr>
          </a:p>
        </p:txBody>
      </p:sp>
      <p:sp>
        <p:nvSpPr>
          <p:cNvPr id="64" name="TextBox 31">
            <a:extLst>
              <a:ext uri="{FF2B5EF4-FFF2-40B4-BE49-F238E27FC236}">
                <a16:creationId xmlns:a16="http://schemas.microsoft.com/office/drawing/2014/main" id="{0C0F8940-04B2-418D-9876-DA226929BEB8}"/>
              </a:ext>
            </a:extLst>
          </p:cNvPr>
          <p:cNvSpPr txBox="1"/>
          <p:nvPr/>
        </p:nvSpPr>
        <p:spPr>
          <a:xfrm>
            <a:off x="2687764" y="804343"/>
            <a:ext cx="2172030" cy="2162195"/>
          </a:xfrm>
          <a:prstGeom prst="rect">
            <a:avLst/>
          </a:prstGeom>
        </p:spPr>
        <p:txBody>
          <a:bodyPr wrap="square" lIns="0" tIns="0" rIns="0" bIns="0" rtlCol="0" anchor="t">
            <a:spAutoFit/>
          </a:bodyPr>
          <a:lstStyle/>
          <a:p>
            <a:pPr algn="l">
              <a:lnSpc>
                <a:spcPts val="1679"/>
              </a:lnSpc>
              <a:spcBef>
                <a:spcPct val="0"/>
              </a:spcBef>
            </a:pPr>
            <a:r>
              <a:rPr lang="en-US" sz="1000" dirty="0">
                <a:solidFill>
                  <a:srgbClr val="000000"/>
                </a:solidFill>
                <a:latin typeface="DM Sans"/>
                <a:ea typeface="DM Sans"/>
                <a:cs typeface="DM Sans"/>
                <a:sym typeface="DM Sans"/>
              </a:rPr>
              <a:t>This term children will be reading two exciting books: The Highland Falcon Thief and Darwin’s Dragons. They will then also look at a variety of texts during their comprehensions days, building on their knowledge and developing their skills. We encourage children to read a minimum of three times per week and record this in their planner,</a:t>
            </a:r>
          </a:p>
        </p:txBody>
      </p:sp>
      <p:sp>
        <p:nvSpPr>
          <p:cNvPr id="65" name="TextBox 31">
            <a:extLst>
              <a:ext uri="{FF2B5EF4-FFF2-40B4-BE49-F238E27FC236}">
                <a16:creationId xmlns:a16="http://schemas.microsoft.com/office/drawing/2014/main" id="{CE240D55-7639-4050-8C1B-A35EEA44EC67}"/>
              </a:ext>
            </a:extLst>
          </p:cNvPr>
          <p:cNvSpPr txBox="1"/>
          <p:nvPr/>
        </p:nvSpPr>
        <p:spPr>
          <a:xfrm>
            <a:off x="5058513" y="817493"/>
            <a:ext cx="2172030" cy="2598212"/>
          </a:xfrm>
          <a:prstGeom prst="rect">
            <a:avLst/>
          </a:prstGeom>
        </p:spPr>
        <p:txBody>
          <a:bodyPr wrap="square" lIns="0" tIns="0" rIns="0" bIns="0" rtlCol="0" anchor="t">
            <a:spAutoFit/>
          </a:bodyPr>
          <a:lstStyle/>
          <a:p>
            <a:pPr>
              <a:lnSpc>
                <a:spcPts val="1679"/>
              </a:lnSpc>
              <a:spcBef>
                <a:spcPct val="0"/>
              </a:spcBef>
            </a:pPr>
            <a:r>
              <a:rPr lang="en-US" sz="1000" dirty="0">
                <a:solidFill>
                  <a:srgbClr val="000000"/>
                </a:solidFill>
                <a:latin typeface="DM Sans"/>
                <a:ea typeface="DM Sans"/>
                <a:cs typeface="DM Sans"/>
                <a:sym typeface="DM Sans"/>
              </a:rPr>
              <a:t>We start the new academic year by recapping fractions and decimals before moving onto percentages. Afterwards, we will continue to build on work done in previous years to look at ration , area and perimeter, moving onto some tricky algebra. We will also focus on developing the children’s ore arithmetic skills, for speed and accuracy. They will have opportunities to apply these to real life contexts. </a:t>
            </a:r>
          </a:p>
        </p:txBody>
      </p:sp>
      <p:sp>
        <p:nvSpPr>
          <p:cNvPr id="70" name="TextBox 31">
            <a:extLst>
              <a:ext uri="{FF2B5EF4-FFF2-40B4-BE49-F238E27FC236}">
                <a16:creationId xmlns:a16="http://schemas.microsoft.com/office/drawing/2014/main" id="{2569DC53-BA2D-4EFF-8828-B97E482AD13E}"/>
              </a:ext>
            </a:extLst>
          </p:cNvPr>
          <p:cNvSpPr txBox="1"/>
          <p:nvPr/>
        </p:nvSpPr>
        <p:spPr>
          <a:xfrm>
            <a:off x="292253" y="7201392"/>
            <a:ext cx="2172030" cy="2598212"/>
          </a:xfrm>
          <a:prstGeom prst="rect">
            <a:avLst/>
          </a:prstGeom>
        </p:spPr>
        <p:txBody>
          <a:bodyPr wrap="square" lIns="0" tIns="0" rIns="0" bIns="0" rtlCol="0" anchor="t">
            <a:spAutoFit/>
          </a:bodyPr>
          <a:lstStyle/>
          <a:p>
            <a:pPr algn="l">
              <a:lnSpc>
                <a:spcPts val="1679"/>
              </a:lnSpc>
              <a:spcBef>
                <a:spcPct val="0"/>
              </a:spcBef>
            </a:pPr>
            <a:r>
              <a:rPr lang="en-US" sz="1000" dirty="0">
                <a:solidFill>
                  <a:srgbClr val="000000"/>
                </a:solidFill>
                <a:latin typeface="DM Sans"/>
                <a:ea typeface="DM Sans"/>
                <a:cs typeface="DM Sans"/>
                <a:sym typeface="DM Sans"/>
              </a:rPr>
              <a:t>This term, we will be studying the economic activity in the UK. We look at the structure of the economy, including the agricultural and other areas including water and mining. Children will also be learning to make links between the different sectors and how that impacts the sustainability of the UK, linking back to our previous sustainability in our local area , which was studied in the Autumn term.</a:t>
            </a:r>
          </a:p>
        </p:txBody>
      </p:sp>
      <p:sp>
        <p:nvSpPr>
          <p:cNvPr id="73" name="TextBox 31">
            <a:extLst>
              <a:ext uri="{FF2B5EF4-FFF2-40B4-BE49-F238E27FC236}">
                <a16:creationId xmlns:a16="http://schemas.microsoft.com/office/drawing/2014/main" id="{5122CD43-5FE0-45D0-ABE1-7A6F0FAFB461}"/>
              </a:ext>
            </a:extLst>
          </p:cNvPr>
          <p:cNvSpPr txBox="1"/>
          <p:nvPr/>
        </p:nvSpPr>
        <p:spPr>
          <a:xfrm>
            <a:off x="5041800" y="7152865"/>
            <a:ext cx="2172030" cy="2162195"/>
          </a:xfrm>
          <a:prstGeom prst="rect">
            <a:avLst/>
          </a:prstGeom>
        </p:spPr>
        <p:txBody>
          <a:bodyPr wrap="square" lIns="0" tIns="0" rIns="0" bIns="0" rtlCol="0" anchor="t">
            <a:spAutoFit/>
          </a:bodyPr>
          <a:lstStyle/>
          <a:p>
            <a:pPr algn="l">
              <a:lnSpc>
                <a:spcPts val="1679"/>
              </a:lnSpc>
              <a:spcBef>
                <a:spcPct val="0"/>
              </a:spcBef>
            </a:pPr>
            <a:r>
              <a:rPr lang="en-US" sz="1000" dirty="0">
                <a:solidFill>
                  <a:srgbClr val="000000"/>
                </a:solidFill>
                <a:latin typeface="DM Sans"/>
                <a:ea typeface="DM Sans"/>
                <a:cs typeface="DM Sans"/>
                <a:sym typeface="DM Sans"/>
              </a:rPr>
              <a:t>Your support is vital during your child’s final year at Windy Arbor. We will encourage the children to share their homework and other challenges with you, so together we can help all the children reach their full potential. Your support with reading with your child as well as their timetables is crucial as we push to maintain the high standards. </a:t>
            </a:r>
          </a:p>
        </p:txBody>
      </p:sp>
      <p:sp>
        <p:nvSpPr>
          <p:cNvPr id="75" name="TextBox 31">
            <a:extLst>
              <a:ext uri="{FF2B5EF4-FFF2-40B4-BE49-F238E27FC236}">
                <a16:creationId xmlns:a16="http://schemas.microsoft.com/office/drawing/2014/main" id="{607A72BA-B48D-4F86-A422-438AF9FDC045}"/>
              </a:ext>
            </a:extLst>
          </p:cNvPr>
          <p:cNvSpPr txBox="1"/>
          <p:nvPr/>
        </p:nvSpPr>
        <p:spPr>
          <a:xfrm>
            <a:off x="2675636" y="7222615"/>
            <a:ext cx="2198709" cy="2816220"/>
          </a:xfrm>
          <a:prstGeom prst="rect">
            <a:avLst/>
          </a:prstGeom>
        </p:spPr>
        <p:txBody>
          <a:bodyPr wrap="square" lIns="0" tIns="0" rIns="0" bIns="0" rtlCol="0" anchor="t">
            <a:spAutoFit/>
          </a:bodyPr>
          <a:lstStyle/>
          <a:p>
            <a:pPr algn="l">
              <a:lnSpc>
                <a:spcPts val="1679"/>
              </a:lnSpc>
              <a:spcBef>
                <a:spcPct val="0"/>
              </a:spcBef>
            </a:pPr>
            <a:r>
              <a:rPr lang="en-US" sz="1000" dirty="0">
                <a:solidFill>
                  <a:srgbClr val="000000"/>
                </a:solidFill>
                <a:latin typeface="DM Sans"/>
                <a:ea typeface="DM Sans"/>
                <a:cs typeface="DM Sans"/>
                <a:sym typeface="DM Sans"/>
              </a:rPr>
              <a:t>Each Friday, children will be given homework in their homework book. This will consist of arithmetic, grammar and spelling. The children will have a week to complete this. Alongside this, children will be given a daily LBQ where they can access additional learning that will support with year 6. Children will also receive a new planner, which they can record important events, dates and to track their home reads. This will be checked on a Monday. </a:t>
            </a:r>
          </a:p>
        </p:txBody>
      </p:sp>
      <p:sp>
        <p:nvSpPr>
          <p:cNvPr id="62" name="TextBox 31">
            <a:extLst>
              <a:ext uri="{FF2B5EF4-FFF2-40B4-BE49-F238E27FC236}">
                <a16:creationId xmlns:a16="http://schemas.microsoft.com/office/drawing/2014/main" id="{C861C2DC-5908-48B0-98A5-C96154C27358}"/>
              </a:ext>
            </a:extLst>
          </p:cNvPr>
          <p:cNvSpPr txBox="1"/>
          <p:nvPr/>
        </p:nvSpPr>
        <p:spPr>
          <a:xfrm>
            <a:off x="311964" y="3997435"/>
            <a:ext cx="2172030" cy="1946046"/>
          </a:xfrm>
          <a:prstGeom prst="rect">
            <a:avLst/>
          </a:prstGeom>
        </p:spPr>
        <p:txBody>
          <a:bodyPr wrap="square" lIns="0" tIns="0" rIns="0" bIns="0" rtlCol="0" anchor="t">
            <a:spAutoFit/>
          </a:bodyPr>
          <a:lstStyle/>
          <a:p>
            <a:pPr>
              <a:lnSpc>
                <a:spcPts val="1679"/>
              </a:lnSpc>
              <a:spcBef>
                <a:spcPct val="0"/>
              </a:spcBef>
            </a:pPr>
            <a:r>
              <a:rPr lang="en-US" sz="1000" dirty="0">
                <a:latin typeface="DM Sans" panose="020B0604020202020204" charset="0"/>
              </a:rPr>
              <a:t>In Year 6, mastering times tables is essential for building confidence in </a:t>
            </a:r>
            <a:r>
              <a:rPr lang="en-US" sz="1000" dirty="0" err="1">
                <a:latin typeface="DM Sans" panose="020B0604020202020204" charset="0"/>
              </a:rPr>
              <a:t>maths</a:t>
            </a:r>
            <a:r>
              <a:rPr lang="en-US" sz="1000" dirty="0">
                <a:latin typeface="DM Sans" panose="020B0604020202020204" charset="0"/>
              </a:rPr>
              <a:t>. We use </a:t>
            </a:r>
            <a:r>
              <a:rPr lang="en-US" sz="1000" b="1" dirty="0">
                <a:latin typeface="DM Sans" panose="020B0604020202020204" charset="0"/>
              </a:rPr>
              <a:t>TT </a:t>
            </a:r>
            <a:r>
              <a:rPr lang="en-US" sz="1000" b="1" dirty="0" err="1">
                <a:latin typeface="DM Sans" panose="020B0604020202020204" charset="0"/>
              </a:rPr>
              <a:t>Rockstars</a:t>
            </a:r>
            <a:r>
              <a:rPr lang="en-US" sz="1000" dirty="0">
                <a:latin typeface="DM Sans" panose="020B0604020202020204" charset="0"/>
              </a:rPr>
              <a:t> in school to </a:t>
            </a:r>
            <a:r>
              <a:rPr lang="en-US" sz="1000" dirty="0" err="1">
                <a:latin typeface="DM Sans" panose="020B0604020202020204" charset="0"/>
              </a:rPr>
              <a:t>practise</a:t>
            </a:r>
            <a:r>
              <a:rPr lang="en-US" sz="1000" dirty="0">
                <a:latin typeface="DM Sans" panose="020B0604020202020204" charset="0"/>
              </a:rPr>
              <a:t> recall and speed, and children are encouraged to continue with this at home. Regular short sessions make a big difference – please support your child’s practice</a:t>
            </a:r>
            <a:endParaRPr lang="en-US" sz="1000" dirty="0">
              <a:solidFill>
                <a:srgbClr val="000000"/>
              </a:solidFill>
              <a:latin typeface="DM Sans"/>
              <a:ea typeface="DM Sans"/>
              <a:cs typeface="DM Sans"/>
              <a:sym typeface="DM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838</TotalTime>
  <Words>970</Words>
  <Application>Microsoft Office PowerPoint</Application>
  <PresentationFormat>Custom</PresentationFormat>
  <Paragraphs>86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DM Sans</vt:lpstr>
      <vt:lpstr>Calibri</vt:lpstr>
      <vt:lpstr>Arial</vt:lpstr>
      <vt:lpstr>Mountains of Christmas Bold</vt:lpstr>
      <vt:lpstr>Times New Roman</vt:lpstr>
      <vt:lpstr>DM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News Letter (A4)</dc:title>
  <dc:creator>Eleanor Sherrington</dc:creator>
  <cp:lastModifiedBy>Lindsey Haydon</cp:lastModifiedBy>
  <cp:revision>23</cp:revision>
  <cp:lastPrinted>2025-09-05T07:34:55Z</cp:lastPrinted>
  <dcterms:created xsi:type="dcterms:W3CDTF">2006-08-16T00:00:00Z</dcterms:created>
  <dcterms:modified xsi:type="dcterms:W3CDTF">2026-01-14T14:39:01Z</dcterms:modified>
  <dc:identifier>DAGuGaZWbwQ</dc:identifier>
</cp:coreProperties>
</file>