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7556500" cy="10693400"/>
  <p:notesSz cx="6858000" cy="9144000"/>
  <p:embeddedFontLst>
    <p:embeddedFont>
      <p:font typeface="Calibri" panose="020F0502020204030204" pitchFamily="34" charset="0"/>
      <p:regular r:id="rId4"/>
      <p:bold r:id="rId5"/>
      <p:italic r:id="rId6"/>
      <p:boldItalic r:id="rId7"/>
    </p:embeddedFont>
    <p:embeddedFont>
      <p:font typeface="Comic Sans MS" panose="030F0702030302020204" pitchFamily="66" charset="0"/>
      <p:regular r:id="rId8"/>
      <p:bold r:id="rId9"/>
      <p:italic r:id="rId10"/>
      <p:boldItalic r:id="rId11"/>
    </p:embeddedFont>
    <p:embeddedFont>
      <p:font typeface="DM Sans" panose="020B0604020202020204" charset="0"/>
      <p:regular r:id="rId12"/>
    </p:embeddedFont>
    <p:embeddedFont>
      <p:font typeface="DM Sans Bold" panose="020B0604020202020204" charset="0"/>
      <p:regular r:id="rId13"/>
    </p:embeddedFont>
    <p:embeddedFont>
      <p:font typeface="Mountains of Christmas Bold" panose="030005000506000A0004" pitchFamily="66" charset="0"/>
      <p:regular r:id="rId14"/>
      <p:bold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66" d="100"/>
          <a:sy n="66" d="100"/>
        </p:scale>
        <p:origin x="1830" y="-14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10" Type="http://schemas.openxmlformats.org/officeDocument/2006/relationships/font" Target="fonts/font7.fntdata"/><Relationship Id="rId19" Type="http://schemas.openxmlformats.org/officeDocument/2006/relationships/tableStyles" Target="tableStyles.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image" Target="../media/image17.svg"/><Relationship Id="rId26" Type="http://schemas.openxmlformats.org/officeDocument/2006/relationships/image" Target="../media/image25.png"/><Relationship Id="rId21" Type="http://schemas.openxmlformats.org/officeDocument/2006/relationships/image" Target="../media/image20.png"/><Relationship Id="rId34" Type="http://schemas.openxmlformats.org/officeDocument/2006/relationships/image" Target="../media/image33.pn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4.png"/><Relationship Id="rId33" Type="http://schemas.openxmlformats.org/officeDocument/2006/relationships/image" Target="../media/image32.svg"/><Relationship Id="rId2" Type="http://schemas.openxmlformats.org/officeDocument/2006/relationships/image" Target="../media/image1.png"/><Relationship Id="rId16" Type="http://schemas.openxmlformats.org/officeDocument/2006/relationships/image" Target="../media/image15.svg"/><Relationship Id="rId20" Type="http://schemas.openxmlformats.org/officeDocument/2006/relationships/image" Target="../media/image19.svg"/><Relationship Id="rId29"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svg"/><Relationship Id="rId32" Type="http://schemas.openxmlformats.org/officeDocument/2006/relationships/image" Target="../media/image31.png"/><Relationship Id="rId37" Type="http://schemas.openxmlformats.org/officeDocument/2006/relationships/image" Target="../media/image36.svg"/><Relationship Id="rId5" Type="http://schemas.openxmlformats.org/officeDocument/2006/relationships/image" Target="../media/image4.svg"/><Relationship Id="rId15" Type="http://schemas.openxmlformats.org/officeDocument/2006/relationships/image" Target="../media/image14.png"/><Relationship Id="rId23" Type="http://schemas.openxmlformats.org/officeDocument/2006/relationships/image" Target="../media/image22.png"/><Relationship Id="rId28" Type="http://schemas.openxmlformats.org/officeDocument/2006/relationships/image" Target="../media/image27.png"/><Relationship Id="rId36" Type="http://schemas.openxmlformats.org/officeDocument/2006/relationships/image" Target="../media/image35.png"/><Relationship Id="rId10" Type="http://schemas.openxmlformats.org/officeDocument/2006/relationships/image" Target="../media/image9.png"/><Relationship Id="rId19" Type="http://schemas.openxmlformats.org/officeDocument/2006/relationships/image" Target="../media/image18.png"/><Relationship Id="rId31" Type="http://schemas.openxmlformats.org/officeDocument/2006/relationships/image" Target="../media/image30.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svg"/><Relationship Id="rId22" Type="http://schemas.openxmlformats.org/officeDocument/2006/relationships/image" Target="../media/image21.svg"/><Relationship Id="rId27" Type="http://schemas.openxmlformats.org/officeDocument/2006/relationships/image" Target="../media/image26.svg"/><Relationship Id="rId30" Type="http://schemas.openxmlformats.org/officeDocument/2006/relationships/image" Target="../media/image29.svg"/><Relationship Id="rId35" Type="http://schemas.openxmlformats.org/officeDocument/2006/relationships/image" Target="../media/image34.png"/><Relationship Id="rId8" Type="http://schemas.openxmlformats.org/officeDocument/2006/relationships/image" Target="../media/image7.png"/><Relationship Id="rId3" Type="http://schemas.openxmlformats.org/officeDocument/2006/relationships/image" Target="../media/image2.svg"/></Relationships>
</file>

<file path=ppt/slides/_rels/slide2.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svg"/><Relationship Id="rId18" Type="http://schemas.openxmlformats.org/officeDocument/2006/relationships/image" Target="../media/image16.png"/><Relationship Id="rId26" Type="http://schemas.openxmlformats.org/officeDocument/2006/relationships/image" Target="../media/image55.png"/><Relationship Id="rId3" Type="http://schemas.openxmlformats.org/officeDocument/2006/relationships/image" Target="../media/image38.svg"/><Relationship Id="rId21" Type="http://schemas.openxmlformats.org/officeDocument/2006/relationships/image" Target="../media/image50.svg"/><Relationship Id="rId7" Type="http://schemas.openxmlformats.org/officeDocument/2006/relationships/image" Target="../media/image42.svg"/><Relationship Id="rId12" Type="http://schemas.openxmlformats.org/officeDocument/2006/relationships/image" Target="../media/image47.png"/><Relationship Id="rId17" Type="http://schemas.openxmlformats.org/officeDocument/2006/relationships/image" Target="../media/image6.svg"/><Relationship Id="rId25" Type="http://schemas.openxmlformats.org/officeDocument/2006/relationships/image" Target="../media/image54.svg"/><Relationship Id="rId2" Type="http://schemas.openxmlformats.org/officeDocument/2006/relationships/image" Target="../media/image37.png"/><Relationship Id="rId16" Type="http://schemas.openxmlformats.org/officeDocument/2006/relationships/image" Target="../media/image5.png"/><Relationship Id="rId20" Type="http://schemas.openxmlformats.org/officeDocument/2006/relationships/image" Target="../media/image49.png"/><Relationship Id="rId29" Type="http://schemas.openxmlformats.org/officeDocument/2006/relationships/image" Target="../media/image58.svg"/><Relationship Id="rId1" Type="http://schemas.openxmlformats.org/officeDocument/2006/relationships/slideLayout" Target="../slideLayouts/slideLayout7.xml"/><Relationship Id="rId6" Type="http://schemas.openxmlformats.org/officeDocument/2006/relationships/image" Target="../media/image41.png"/><Relationship Id="rId11" Type="http://schemas.openxmlformats.org/officeDocument/2006/relationships/image" Target="../media/image46.svg"/><Relationship Id="rId24" Type="http://schemas.openxmlformats.org/officeDocument/2006/relationships/image" Target="../media/image53.png"/><Relationship Id="rId5" Type="http://schemas.openxmlformats.org/officeDocument/2006/relationships/image" Target="../media/image40.svg"/><Relationship Id="rId15" Type="http://schemas.openxmlformats.org/officeDocument/2006/relationships/image" Target="../media/image15.svg"/><Relationship Id="rId23" Type="http://schemas.openxmlformats.org/officeDocument/2006/relationships/image" Target="../media/image52.svg"/><Relationship Id="rId28" Type="http://schemas.openxmlformats.org/officeDocument/2006/relationships/image" Target="../media/image57.png"/><Relationship Id="rId10" Type="http://schemas.openxmlformats.org/officeDocument/2006/relationships/image" Target="../media/image45.png"/><Relationship Id="rId19" Type="http://schemas.openxmlformats.org/officeDocument/2006/relationships/image" Target="../media/image17.svg"/><Relationship Id="rId4" Type="http://schemas.openxmlformats.org/officeDocument/2006/relationships/image" Target="../media/image39.png"/><Relationship Id="rId9" Type="http://schemas.openxmlformats.org/officeDocument/2006/relationships/image" Target="../media/image44.svg"/><Relationship Id="rId14" Type="http://schemas.openxmlformats.org/officeDocument/2006/relationships/image" Target="../media/image14.png"/><Relationship Id="rId22" Type="http://schemas.openxmlformats.org/officeDocument/2006/relationships/image" Target="../media/image51.png"/><Relationship Id="rId27"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0539" y="1231221"/>
            <a:ext cx="7057181" cy="1450800"/>
            <a:chOff x="0" y="0"/>
            <a:chExt cx="6003046" cy="1197541"/>
          </a:xfrm>
        </p:grpSpPr>
        <p:sp>
          <p:nvSpPr>
            <p:cNvPr id="3" name="Freeform 3"/>
            <p:cNvSpPr/>
            <p:nvPr/>
          </p:nvSpPr>
          <p:spPr>
            <a:xfrm>
              <a:off x="0" y="0"/>
              <a:ext cx="6003046" cy="1197541"/>
            </a:xfrm>
            <a:custGeom>
              <a:avLst/>
              <a:gdLst/>
              <a:ahLst/>
              <a:cxnLst/>
              <a:rect l="l" t="t" r="r" b="b"/>
              <a:pathLst>
                <a:path w="6003046" h="1197541">
                  <a:moveTo>
                    <a:pt x="0" y="0"/>
                  </a:moveTo>
                  <a:lnTo>
                    <a:pt x="6003046" y="0"/>
                  </a:lnTo>
                  <a:lnTo>
                    <a:pt x="6003046" y="1197541"/>
                  </a:lnTo>
                  <a:lnTo>
                    <a:pt x="0" y="1197541"/>
                  </a:lnTo>
                  <a:close/>
                </a:path>
              </a:pathLst>
            </a:custGeom>
            <a:solidFill>
              <a:srgbClr val="FEFEFE"/>
            </a:solidFill>
            <a:ln w="9525" cap="sq">
              <a:solidFill>
                <a:srgbClr val="FFFFFF"/>
              </a:solidFill>
              <a:prstDash val="solid"/>
              <a:miter/>
            </a:ln>
          </p:spPr>
        </p:sp>
        <p:sp>
          <p:nvSpPr>
            <p:cNvPr id="4" name="TextBox 4"/>
            <p:cNvSpPr txBox="1"/>
            <p:nvPr/>
          </p:nvSpPr>
          <p:spPr>
            <a:xfrm>
              <a:off x="0" y="-9525"/>
              <a:ext cx="6003046" cy="1207066"/>
            </a:xfrm>
            <a:prstGeom prst="rect">
              <a:avLst/>
            </a:prstGeom>
          </p:spPr>
          <p:txBody>
            <a:bodyPr lIns="21000" tIns="21000" rIns="21000" bIns="21000" rtlCol="0" anchor="ctr"/>
            <a:lstStyle/>
            <a:p>
              <a:pPr algn="ctr">
                <a:lnSpc>
                  <a:spcPts val="674"/>
                </a:lnSpc>
              </a:pPr>
              <a:endParaRPr/>
            </a:p>
          </p:txBody>
        </p:sp>
      </p:grpSp>
      <p:sp>
        <p:nvSpPr>
          <p:cNvPr id="5" name="Freeform 5"/>
          <p:cNvSpPr/>
          <p:nvPr/>
        </p:nvSpPr>
        <p:spPr>
          <a:xfrm rot="-9502932">
            <a:off x="4791264" y="8312228"/>
            <a:ext cx="3498702" cy="3403282"/>
          </a:xfrm>
          <a:custGeom>
            <a:avLst/>
            <a:gdLst/>
            <a:ahLst/>
            <a:cxnLst/>
            <a:rect l="l" t="t" r="r" b="b"/>
            <a:pathLst>
              <a:path w="3498702" h="3403282">
                <a:moveTo>
                  <a:pt x="0" y="0"/>
                </a:moveTo>
                <a:lnTo>
                  <a:pt x="3498701" y="0"/>
                </a:lnTo>
                <a:lnTo>
                  <a:pt x="3498701" y="3403282"/>
                </a:lnTo>
                <a:lnTo>
                  <a:pt x="0" y="340328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rot="-9748054">
            <a:off x="4770572" y="5972109"/>
            <a:ext cx="526248" cy="522958"/>
          </a:xfrm>
          <a:custGeom>
            <a:avLst/>
            <a:gdLst/>
            <a:ahLst/>
            <a:cxnLst/>
            <a:rect l="l" t="t" r="r" b="b"/>
            <a:pathLst>
              <a:path w="526248" h="522958">
                <a:moveTo>
                  <a:pt x="0" y="0"/>
                </a:moveTo>
                <a:lnTo>
                  <a:pt x="526247" y="0"/>
                </a:lnTo>
                <a:lnTo>
                  <a:pt x="526247" y="522959"/>
                </a:lnTo>
                <a:lnTo>
                  <a:pt x="0" y="5229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rot="10051487" flipH="1">
            <a:off x="2785662" y="4000938"/>
            <a:ext cx="279003" cy="277259"/>
          </a:xfrm>
          <a:custGeom>
            <a:avLst/>
            <a:gdLst/>
            <a:ahLst/>
            <a:cxnLst/>
            <a:rect l="l" t="t" r="r" b="b"/>
            <a:pathLst>
              <a:path w="279003" h="277259">
                <a:moveTo>
                  <a:pt x="279003" y="0"/>
                </a:moveTo>
                <a:lnTo>
                  <a:pt x="0" y="0"/>
                </a:lnTo>
                <a:lnTo>
                  <a:pt x="0" y="277259"/>
                </a:lnTo>
                <a:lnTo>
                  <a:pt x="279003" y="277259"/>
                </a:lnTo>
                <a:lnTo>
                  <a:pt x="279003"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8" name="Group 8"/>
          <p:cNvGrpSpPr/>
          <p:nvPr/>
        </p:nvGrpSpPr>
        <p:grpSpPr>
          <a:xfrm>
            <a:off x="3952078" y="6005307"/>
            <a:ext cx="3294272" cy="3293443"/>
            <a:chOff x="0" y="0"/>
            <a:chExt cx="1541666" cy="1541278"/>
          </a:xfrm>
        </p:grpSpPr>
        <p:sp>
          <p:nvSpPr>
            <p:cNvPr id="9" name="Freeform 9"/>
            <p:cNvSpPr/>
            <p:nvPr/>
          </p:nvSpPr>
          <p:spPr>
            <a:xfrm>
              <a:off x="0" y="0"/>
              <a:ext cx="1541666" cy="1541278"/>
            </a:xfrm>
            <a:custGeom>
              <a:avLst/>
              <a:gdLst/>
              <a:ahLst/>
              <a:cxnLst/>
              <a:rect l="l" t="t" r="r" b="b"/>
              <a:pathLst>
                <a:path w="1541666" h="1541278">
                  <a:moveTo>
                    <a:pt x="1541666" y="0"/>
                  </a:moveTo>
                  <a:lnTo>
                    <a:pt x="1541666" y="1426978"/>
                  </a:lnTo>
                  <a:lnTo>
                    <a:pt x="770833" y="1541278"/>
                  </a:lnTo>
                  <a:lnTo>
                    <a:pt x="0" y="1426978"/>
                  </a:lnTo>
                  <a:lnTo>
                    <a:pt x="0" y="0"/>
                  </a:lnTo>
                  <a:lnTo>
                    <a:pt x="1541666" y="0"/>
                  </a:lnTo>
                  <a:close/>
                </a:path>
              </a:pathLst>
            </a:custGeom>
            <a:solidFill>
              <a:srgbClr val="A7E0D0"/>
            </a:solidFill>
          </p:spPr>
        </p:sp>
        <p:sp>
          <p:nvSpPr>
            <p:cNvPr id="10" name="TextBox 10"/>
            <p:cNvSpPr txBox="1"/>
            <p:nvPr/>
          </p:nvSpPr>
          <p:spPr>
            <a:xfrm>
              <a:off x="0" y="-19050"/>
              <a:ext cx="1541666" cy="1446028"/>
            </a:xfrm>
            <a:prstGeom prst="rect">
              <a:avLst/>
            </a:prstGeom>
          </p:spPr>
          <p:txBody>
            <a:bodyPr lIns="21000" tIns="21000" rIns="21000" bIns="21000" rtlCol="0" anchor="ctr"/>
            <a:lstStyle/>
            <a:p>
              <a:pPr algn="ctr">
                <a:lnSpc>
                  <a:spcPts val="1120"/>
                </a:lnSpc>
              </a:pPr>
              <a:endParaRPr/>
            </a:p>
          </p:txBody>
        </p:sp>
      </p:grpSp>
      <p:grpSp>
        <p:nvGrpSpPr>
          <p:cNvPr id="11" name="Group 11"/>
          <p:cNvGrpSpPr/>
          <p:nvPr/>
        </p:nvGrpSpPr>
        <p:grpSpPr>
          <a:xfrm>
            <a:off x="4040448" y="6085451"/>
            <a:ext cx="3130326" cy="3019847"/>
            <a:chOff x="0" y="0"/>
            <a:chExt cx="990489" cy="955532"/>
          </a:xfrm>
        </p:grpSpPr>
        <p:sp>
          <p:nvSpPr>
            <p:cNvPr id="12" name="Freeform 12"/>
            <p:cNvSpPr/>
            <p:nvPr/>
          </p:nvSpPr>
          <p:spPr>
            <a:xfrm>
              <a:off x="0" y="0"/>
              <a:ext cx="990489" cy="955532"/>
            </a:xfrm>
            <a:custGeom>
              <a:avLst/>
              <a:gdLst/>
              <a:ahLst/>
              <a:cxnLst/>
              <a:rect l="l" t="t" r="r" b="b"/>
              <a:pathLst>
                <a:path w="990489" h="955532">
                  <a:moveTo>
                    <a:pt x="990489" y="0"/>
                  </a:moveTo>
                  <a:lnTo>
                    <a:pt x="990489" y="841232"/>
                  </a:lnTo>
                  <a:lnTo>
                    <a:pt x="495245" y="955532"/>
                  </a:lnTo>
                  <a:lnTo>
                    <a:pt x="0" y="841232"/>
                  </a:lnTo>
                  <a:lnTo>
                    <a:pt x="0" y="0"/>
                  </a:lnTo>
                  <a:lnTo>
                    <a:pt x="990489" y="0"/>
                  </a:lnTo>
                  <a:close/>
                </a:path>
              </a:pathLst>
            </a:custGeom>
            <a:solidFill>
              <a:srgbClr val="FEFDFA"/>
            </a:solidFill>
          </p:spPr>
        </p:sp>
        <p:sp>
          <p:nvSpPr>
            <p:cNvPr id="13" name="TextBox 13"/>
            <p:cNvSpPr txBox="1"/>
            <p:nvPr/>
          </p:nvSpPr>
          <p:spPr>
            <a:xfrm>
              <a:off x="0" y="-19050"/>
              <a:ext cx="990489" cy="860282"/>
            </a:xfrm>
            <a:prstGeom prst="rect">
              <a:avLst/>
            </a:prstGeom>
          </p:spPr>
          <p:txBody>
            <a:bodyPr lIns="21000" tIns="21000" rIns="21000" bIns="21000" rtlCol="0" anchor="ctr"/>
            <a:lstStyle/>
            <a:p>
              <a:pPr algn="ctr">
                <a:lnSpc>
                  <a:spcPts val="1120"/>
                </a:lnSpc>
              </a:pPr>
              <a:endParaRPr/>
            </a:p>
          </p:txBody>
        </p:sp>
      </p:grpSp>
      <p:grpSp>
        <p:nvGrpSpPr>
          <p:cNvPr id="14" name="Group 14"/>
          <p:cNvGrpSpPr/>
          <p:nvPr/>
        </p:nvGrpSpPr>
        <p:grpSpPr>
          <a:xfrm>
            <a:off x="155621" y="2936169"/>
            <a:ext cx="3574094" cy="2835472"/>
            <a:chOff x="0" y="0"/>
            <a:chExt cx="3098496" cy="2458161"/>
          </a:xfrm>
        </p:grpSpPr>
        <p:sp>
          <p:nvSpPr>
            <p:cNvPr id="15" name="Freeform 15"/>
            <p:cNvSpPr/>
            <p:nvPr/>
          </p:nvSpPr>
          <p:spPr>
            <a:xfrm>
              <a:off x="0" y="0"/>
              <a:ext cx="3098497" cy="2458161"/>
            </a:xfrm>
            <a:custGeom>
              <a:avLst/>
              <a:gdLst/>
              <a:ahLst/>
              <a:cxnLst/>
              <a:rect l="l" t="t" r="r" b="b"/>
              <a:pathLst>
                <a:path w="3098497" h="2458161">
                  <a:moveTo>
                    <a:pt x="0" y="0"/>
                  </a:moveTo>
                  <a:lnTo>
                    <a:pt x="3098497" y="0"/>
                  </a:lnTo>
                  <a:lnTo>
                    <a:pt x="3098497" y="2458161"/>
                  </a:lnTo>
                  <a:lnTo>
                    <a:pt x="0" y="2458161"/>
                  </a:lnTo>
                  <a:close/>
                </a:path>
              </a:pathLst>
            </a:custGeom>
            <a:solidFill>
              <a:srgbClr val="FEFEFE"/>
            </a:solidFill>
            <a:ln w="9525" cap="sq">
              <a:solidFill>
                <a:srgbClr val="3D8E87"/>
              </a:solidFill>
              <a:prstDash val="solid"/>
              <a:miter/>
            </a:ln>
          </p:spPr>
        </p:sp>
        <p:sp>
          <p:nvSpPr>
            <p:cNvPr id="16" name="TextBox 16"/>
            <p:cNvSpPr txBox="1"/>
            <p:nvPr/>
          </p:nvSpPr>
          <p:spPr>
            <a:xfrm>
              <a:off x="0" y="-9525"/>
              <a:ext cx="3098496" cy="2467686"/>
            </a:xfrm>
            <a:prstGeom prst="rect">
              <a:avLst/>
            </a:prstGeom>
          </p:spPr>
          <p:txBody>
            <a:bodyPr lIns="21000" tIns="21000" rIns="21000" bIns="21000" rtlCol="0" anchor="ctr"/>
            <a:lstStyle/>
            <a:p>
              <a:pPr algn="ctr">
                <a:lnSpc>
                  <a:spcPts val="674"/>
                </a:lnSpc>
              </a:pPr>
              <a:endParaRPr/>
            </a:p>
          </p:txBody>
        </p:sp>
      </p:grpSp>
      <p:grpSp>
        <p:nvGrpSpPr>
          <p:cNvPr id="17" name="Group 17"/>
          <p:cNvGrpSpPr/>
          <p:nvPr/>
        </p:nvGrpSpPr>
        <p:grpSpPr>
          <a:xfrm>
            <a:off x="291638" y="4997248"/>
            <a:ext cx="3447276" cy="646184"/>
            <a:chOff x="0" y="0"/>
            <a:chExt cx="4596367" cy="861579"/>
          </a:xfrm>
        </p:grpSpPr>
        <p:grpSp>
          <p:nvGrpSpPr>
            <p:cNvPr id="18" name="Group 18"/>
            <p:cNvGrpSpPr/>
            <p:nvPr/>
          </p:nvGrpSpPr>
          <p:grpSpPr>
            <a:xfrm>
              <a:off x="0" y="260889"/>
              <a:ext cx="4596367" cy="133723"/>
              <a:chOff x="0" y="0"/>
              <a:chExt cx="5381969" cy="156579"/>
            </a:xfrm>
          </p:grpSpPr>
          <p:sp>
            <p:nvSpPr>
              <p:cNvPr id="19" name="Freeform 19"/>
              <p:cNvSpPr/>
              <p:nvPr/>
            </p:nvSpPr>
            <p:spPr>
              <a:xfrm>
                <a:off x="0" y="0"/>
                <a:ext cx="5381969" cy="156579"/>
              </a:xfrm>
              <a:custGeom>
                <a:avLst/>
                <a:gdLst/>
                <a:ahLst/>
                <a:cxnLst/>
                <a:rect l="l" t="t" r="r" b="b"/>
                <a:pathLst>
                  <a:path w="5381969" h="156579">
                    <a:moveTo>
                      <a:pt x="0" y="0"/>
                    </a:moveTo>
                    <a:lnTo>
                      <a:pt x="5381969" y="0"/>
                    </a:lnTo>
                    <a:lnTo>
                      <a:pt x="5381969" y="156579"/>
                    </a:lnTo>
                    <a:lnTo>
                      <a:pt x="0" y="156579"/>
                    </a:lnTo>
                    <a:close/>
                  </a:path>
                </a:pathLst>
              </a:custGeom>
              <a:solidFill>
                <a:srgbClr val="2987B6"/>
              </a:solidFill>
            </p:spPr>
          </p:sp>
          <p:sp>
            <p:nvSpPr>
              <p:cNvPr id="20" name="TextBox 20"/>
              <p:cNvSpPr txBox="1"/>
              <p:nvPr/>
            </p:nvSpPr>
            <p:spPr>
              <a:xfrm>
                <a:off x="0" y="-9525"/>
                <a:ext cx="5381969" cy="166104"/>
              </a:xfrm>
              <a:prstGeom prst="rect">
                <a:avLst/>
              </a:prstGeom>
            </p:spPr>
            <p:txBody>
              <a:bodyPr lIns="19478" tIns="19478" rIns="19478" bIns="19478" rtlCol="0" anchor="ctr"/>
              <a:lstStyle/>
              <a:p>
                <a:pPr algn="ctr">
                  <a:lnSpc>
                    <a:spcPts val="421"/>
                  </a:lnSpc>
                  <a:spcBef>
                    <a:spcPct val="0"/>
                  </a:spcBef>
                </a:pPr>
                <a:endParaRPr/>
              </a:p>
            </p:txBody>
          </p:sp>
        </p:grpSp>
        <p:sp>
          <p:nvSpPr>
            <p:cNvPr id="21" name="TextBox 21"/>
            <p:cNvSpPr txBox="1"/>
            <p:nvPr/>
          </p:nvSpPr>
          <p:spPr>
            <a:xfrm>
              <a:off x="363798" y="728743"/>
              <a:ext cx="626636"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SAFE</a:t>
              </a:r>
            </a:p>
          </p:txBody>
        </p:sp>
        <p:sp>
          <p:nvSpPr>
            <p:cNvPr id="22" name="TextBox 22"/>
            <p:cNvSpPr txBox="1"/>
            <p:nvPr/>
          </p:nvSpPr>
          <p:spPr>
            <a:xfrm>
              <a:off x="2085431" y="728743"/>
              <a:ext cx="409904"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AIM HIGH</a:t>
              </a:r>
            </a:p>
          </p:txBody>
        </p:sp>
        <p:sp>
          <p:nvSpPr>
            <p:cNvPr id="23" name="TextBox 23"/>
            <p:cNvSpPr txBox="1"/>
            <p:nvPr/>
          </p:nvSpPr>
          <p:spPr>
            <a:xfrm>
              <a:off x="2838626" y="728743"/>
              <a:ext cx="511165"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RESPECT</a:t>
              </a:r>
            </a:p>
          </p:txBody>
        </p:sp>
        <p:sp>
          <p:nvSpPr>
            <p:cNvPr id="24" name="TextBox 24"/>
            <p:cNvSpPr txBox="1"/>
            <p:nvPr/>
          </p:nvSpPr>
          <p:spPr>
            <a:xfrm>
              <a:off x="3627633" y="728743"/>
              <a:ext cx="540801"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TEAMWORK</a:t>
              </a:r>
            </a:p>
          </p:txBody>
        </p:sp>
        <p:sp>
          <p:nvSpPr>
            <p:cNvPr id="25" name="TextBox 25"/>
            <p:cNvSpPr txBox="1"/>
            <p:nvPr/>
          </p:nvSpPr>
          <p:spPr>
            <a:xfrm>
              <a:off x="1195973" y="728743"/>
              <a:ext cx="584416" cy="132836"/>
            </a:xfrm>
            <a:prstGeom prst="rect">
              <a:avLst/>
            </a:prstGeom>
          </p:spPr>
          <p:txBody>
            <a:bodyPr lIns="0" tIns="0" rIns="0" bIns="0" rtlCol="0" anchor="t">
              <a:spAutoFit/>
            </a:bodyPr>
            <a:lstStyle/>
            <a:p>
              <a:pPr algn="ctr">
                <a:lnSpc>
                  <a:spcPts val="807"/>
                </a:lnSpc>
                <a:spcBef>
                  <a:spcPct val="0"/>
                </a:spcBef>
              </a:pPr>
              <a:r>
                <a:rPr lang="en-US" sz="576" b="1">
                  <a:solidFill>
                    <a:srgbClr val="6A589B"/>
                  </a:solidFill>
                  <a:latin typeface="Mountains of Christmas Bold"/>
                  <a:ea typeface="Mountains of Christmas Bold"/>
                  <a:cs typeface="Mountains of Christmas Bold"/>
                  <a:sym typeface="Mountains of Christmas Bold"/>
                </a:rPr>
                <a:t>MANNERS</a:t>
              </a:r>
            </a:p>
          </p:txBody>
        </p:sp>
        <p:sp>
          <p:nvSpPr>
            <p:cNvPr id="26" name="Freeform 26"/>
            <p:cNvSpPr/>
            <p:nvPr/>
          </p:nvSpPr>
          <p:spPr>
            <a:xfrm>
              <a:off x="1136516" y="0"/>
              <a:ext cx="711578" cy="686577"/>
            </a:xfrm>
            <a:custGeom>
              <a:avLst/>
              <a:gdLst/>
              <a:ahLst/>
              <a:cxnLst/>
              <a:rect l="l" t="t" r="r" b="b"/>
              <a:pathLst>
                <a:path w="711578" h="686577">
                  <a:moveTo>
                    <a:pt x="0" y="0"/>
                  </a:moveTo>
                  <a:lnTo>
                    <a:pt x="711578" y="0"/>
                  </a:lnTo>
                  <a:lnTo>
                    <a:pt x="711578" y="686577"/>
                  </a:lnTo>
                  <a:lnTo>
                    <a:pt x="0" y="686577"/>
                  </a:lnTo>
                  <a:lnTo>
                    <a:pt x="0" y="0"/>
                  </a:lnTo>
                  <a:close/>
                </a:path>
              </a:pathLst>
            </a:custGeom>
            <a:blipFill>
              <a:blip r:embed="rId8"/>
              <a:stretch>
                <a:fillRect t="-1820" b="-1820"/>
              </a:stretch>
            </a:blipFill>
          </p:spPr>
        </p:sp>
        <p:sp>
          <p:nvSpPr>
            <p:cNvPr id="27" name="Freeform 27"/>
            <p:cNvSpPr/>
            <p:nvPr/>
          </p:nvSpPr>
          <p:spPr>
            <a:xfrm>
              <a:off x="2741981" y="0"/>
              <a:ext cx="711578" cy="686577"/>
            </a:xfrm>
            <a:custGeom>
              <a:avLst/>
              <a:gdLst/>
              <a:ahLst/>
              <a:cxnLst/>
              <a:rect l="l" t="t" r="r" b="b"/>
              <a:pathLst>
                <a:path w="711578" h="686577">
                  <a:moveTo>
                    <a:pt x="0" y="0"/>
                  </a:moveTo>
                  <a:lnTo>
                    <a:pt x="711578" y="0"/>
                  </a:lnTo>
                  <a:lnTo>
                    <a:pt x="711578" y="686577"/>
                  </a:lnTo>
                  <a:lnTo>
                    <a:pt x="0" y="686577"/>
                  </a:lnTo>
                  <a:lnTo>
                    <a:pt x="0" y="0"/>
                  </a:lnTo>
                  <a:close/>
                </a:path>
              </a:pathLst>
            </a:custGeom>
            <a:blipFill>
              <a:blip r:embed="rId9"/>
              <a:stretch>
                <a:fillRect t="-1820" b="-1820"/>
              </a:stretch>
            </a:blipFill>
          </p:spPr>
        </p:sp>
        <p:sp>
          <p:nvSpPr>
            <p:cNvPr id="28" name="Freeform 28"/>
            <p:cNvSpPr/>
            <p:nvPr/>
          </p:nvSpPr>
          <p:spPr>
            <a:xfrm>
              <a:off x="343771" y="0"/>
              <a:ext cx="711578" cy="686577"/>
            </a:xfrm>
            <a:custGeom>
              <a:avLst/>
              <a:gdLst/>
              <a:ahLst/>
              <a:cxnLst/>
              <a:rect l="l" t="t" r="r" b="b"/>
              <a:pathLst>
                <a:path w="711578" h="686577">
                  <a:moveTo>
                    <a:pt x="0" y="0"/>
                  </a:moveTo>
                  <a:lnTo>
                    <a:pt x="711578" y="0"/>
                  </a:lnTo>
                  <a:lnTo>
                    <a:pt x="711578" y="686577"/>
                  </a:lnTo>
                  <a:lnTo>
                    <a:pt x="0" y="686577"/>
                  </a:lnTo>
                  <a:lnTo>
                    <a:pt x="0" y="0"/>
                  </a:lnTo>
                  <a:close/>
                </a:path>
              </a:pathLst>
            </a:custGeom>
            <a:blipFill>
              <a:blip r:embed="rId10"/>
              <a:stretch>
                <a:fillRect t="-1820" b="-1820"/>
              </a:stretch>
            </a:blipFill>
          </p:spPr>
        </p:sp>
        <p:sp>
          <p:nvSpPr>
            <p:cNvPr id="29" name="Freeform 29"/>
            <p:cNvSpPr/>
            <p:nvPr/>
          </p:nvSpPr>
          <p:spPr>
            <a:xfrm>
              <a:off x="3536512" y="0"/>
              <a:ext cx="716085" cy="686577"/>
            </a:xfrm>
            <a:custGeom>
              <a:avLst/>
              <a:gdLst/>
              <a:ahLst/>
              <a:cxnLst/>
              <a:rect l="l" t="t" r="r" b="b"/>
              <a:pathLst>
                <a:path w="716085" h="686577">
                  <a:moveTo>
                    <a:pt x="0" y="0"/>
                  </a:moveTo>
                  <a:lnTo>
                    <a:pt x="716085" y="0"/>
                  </a:lnTo>
                  <a:lnTo>
                    <a:pt x="716085" y="686577"/>
                  </a:lnTo>
                  <a:lnTo>
                    <a:pt x="0" y="686577"/>
                  </a:lnTo>
                  <a:lnTo>
                    <a:pt x="0" y="0"/>
                  </a:lnTo>
                  <a:close/>
                </a:path>
              </a:pathLst>
            </a:custGeom>
            <a:blipFill>
              <a:blip r:embed="rId11"/>
              <a:stretch>
                <a:fillRect l="-2961" r="-2497"/>
              </a:stretch>
            </a:blipFill>
          </p:spPr>
        </p:sp>
        <p:sp>
          <p:nvSpPr>
            <p:cNvPr id="30" name="Freeform 30"/>
            <p:cNvSpPr/>
            <p:nvPr/>
          </p:nvSpPr>
          <p:spPr>
            <a:xfrm>
              <a:off x="1930996" y="0"/>
              <a:ext cx="714267" cy="686577"/>
            </a:xfrm>
            <a:custGeom>
              <a:avLst/>
              <a:gdLst/>
              <a:ahLst/>
              <a:cxnLst/>
              <a:rect l="l" t="t" r="r" b="b"/>
              <a:pathLst>
                <a:path w="714267" h="686577">
                  <a:moveTo>
                    <a:pt x="0" y="0"/>
                  </a:moveTo>
                  <a:lnTo>
                    <a:pt x="714267" y="0"/>
                  </a:lnTo>
                  <a:lnTo>
                    <a:pt x="714267" y="686577"/>
                  </a:lnTo>
                  <a:lnTo>
                    <a:pt x="0" y="686577"/>
                  </a:lnTo>
                  <a:lnTo>
                    <a:pt x="0" y="0"/>
                  </a:lnTo>
                  <a:close/>
                </a:path>
              </a:pathLst>
            </a:custGeom>
            <a:blipFill>
              <a:blip r:embed="rId12"/>
              <a:stretch>
                <a:fillRect t="-1820" r="-9576" b="-1820"/>
              </a:stretch>
            </a:blipFill>
          </p:spPr>
        </p:sp>
      </p:grpSp>
      <p:sp>
        <p:nvSpPr>
          <p:cNvPr id="31" name="TextBox 31"/>
          <p:cNvSpPr txBox="1"/>
          <p:nvPr/>
        </p:nvSpPr>
        <p:spPr>
          <a:xfrm>
            <a:off x="220095" y="3694228"/>
            <a:ext cx="3486586" cy="1255395"/>
          </a:xfrm>
          <a:prstGeom prst="rect">
            <a:avLst/>
          </a:prstGeom>
        </p:spPr>
        <p:txBody>
          <a:bodyPr lIns="0" tIns="0" rIns="0" bIns="0" rtlCol="0" anchor="t">
            <a:spAutoFit/>
          </a:bodyPr>
          <a:lstStyle/>
          <a:p>
            <a:pPr algn="l">
              <a:lnSpc>
                <a:spcPts val="1679"/>
              </a:lnSpc>
              <a:spcBef>
                <a:spcPct val="0"/>
              </a:spcBef>
            </a:pPr>
            <a:r>
              <a:rPr lang="en-US" sz="1200" dirty="0">
                <a:solidFill>
                  <a:srgbClr val="000000"/>
                </a:solidFill>
                <a:latin typeface="DM Sans"/>
                <a:ea typeface="DM Sans"/>
                <a:cs typeface="DM Sans"/>
                <a:sym typeface="DM Sans"/>
              </a:rPr>
              <a:t>Children are encouraged to care for each other, their belongings, and the learning environment, instilling responsibility and respect. When challenging </a:t>
            </a:r>
            <a:r>
              <a:rPr lang="en-US" sz="1200" dirty="0" err="1">
                <a:solidFill>
                  <a:srgbClr val="000000"/>
                </a:solidFill>
                <a:latin typeface="DM Sans"/>
                <a:ea typeface="DM Sans"/>
                <a:cs typeface="DM Sans"/>
                <a:sym typeface="DM Sans"/>
              </a:rPr>
              <a:t>behaviour</a:t>
            </a:r>
            <a:r>
              <a:rPr lang="en-US" sz="1200" dirty="0">
                <a:solidFill>
                  <a:srgbClr val="000000"/>
                </a:solidFill>
                <a:latin typeface="DM Sans"/>
                <a:ea typeface="DM Sans"/>
                <a:cs typeface="DM Sans"/>
                <a:sym typeface="DM Sans"/>
              </a:rPr>
              <a:t> occurs, staff address it directly, explaining consequences and guiding children towards positive choices. </a:t>
            </a:r>
          </a:p>
        </p:txBody>
      </p:sp>
      <p:sp>
        <p:nvSpPr>
          <p:cNvPr id="32" name="Freeform 32"/>
          <p:cNvSpPr/>
          <p:nvPr/>
        </p:nvSpPr>
        <p:spPr>
          <a:xfrm rot="546261">
            <a:off x="1078349" y="3112405"/>
            <a:ext cx="1710250" cy="530177"/>
          </a:xfrm>
          <a:custGeom>
            <a:avLst/>
            <a:gdLst/>
            <a:ahLst/>
            <a:cxnLst/>
            <a:rect l="l" t="t" r="r" b="b"/>
            <a:pathLst>
              <a:path w="1710250" h="530177">
                <a:moveTo>
                  <a:pt x="0" y="0"/>
                </a:moveTo>
                <a:lnTo>
                  <a:pt x="1710250" y="0"/>
                </a:lnTo>
                <a:lnTo>
                  <a:pt x="1710250" y="530178"/>
                </a:lnTo>
                <a:lnTo>
                  <a:pt x="0" y="53017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graphicFrame>
        <p:nvGraphicFramePr>
          <p:cNvPr id="33" name="Table 33"/>
          <p:cNvGraphicFramePr>
            <a:graphicFrameLocks noGrp="1"/>
          </p:cNvGraphicFramePr>
          <p:nvPr>
            <p:extLst>
              <p:ext uri="{D42A27DB-BD31-4B8C-83A1-F6EECF244321}">
                <p14:modId xmlns:p14="http://schemas.microsoft.com/office/powerpoint/2010/main" val="3048964224"/>
              </p:ext>
            </p:extLst>
          </p:nvPr>
        </p:nvGraphicFramePr>
        <p:xfrm>
          <a:off x="4071555" y="6722830"/>
          <a:ext cx="3021851" cy="1265020"/>
        </p:xfrm>
        <a:graphic>
          <a:graphicData uri="http://schemas.openxmlformats.org/drawingml/2006/table">
            <a:tbl>
              <a:tblPr/>
              <a:tblGrid>
                <a:gridCol w="1337522">
                  <a:extLst>
                    <a:ext uri="{9D8B030D-6E8A-4147-A177-3AD203B41FA5}">
                      <a16:colId xmlns:a16="http://schemas.microsoft.com/office/drawing/2014/main" val="20000"/>
                    </a:ext>
                  </a:extLst>
                </a:gridCol>
                <a:gridCol w="1684329">
                  <a:extLst>
                    <a:ext uri="{9D8B030D-6E8A-4147-A177-3AD203B41FA5}">
                      <a16:colId xmlns:a16="http://schemas.microsoft.com/office/drawing/2014/main" val="20001"/>
                    </a:ext>
                  </a:extLst>
                </a:gridCol>
              </a:tblGrid>
              <a:tr h="282786">
                <a:tc>
                  <a:txBody>
                    <a:bodyPr/>
                    <a:lstStyle/>
                    <a:p>
                      <a:pPr algn="ctr">
                        <a:lnSpc>
                          <a:spcPts val="1120"/>
                        </a:lnSpc>
                        <a:defRPr/>
                      </a:pPr>
                      <a:r>
                        <a:rPr lang="en-US" sz="1100" dirty="0">
                          <a:latin typeface="DM Sans" panose="020B0604020202020204" charset="0"/>
                        </a:rPr>
                        <a:t>29</a:t>
                      </a:r>
                      <a:r>
                        <a:rPr lang="en-US" sz="1100" baseline="30000" dirty="0">
                          <a:latin typeface="DM Sans" panose="020B0604020202020204" charset="0"/>
                        </a:rPr>
                        <a:t>th</a:t>
                      </a:r>
                      <a:r>
                        <a:rPr lang="en-US" sz="1100" dirty="0">
                          <a:latin typeface="DM Sans" panose="020B0604020202020204" charset="0"/>
                        </a:rPr>
                        <a:t> January</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algn="l">
                        <a:lnSpc>
                          <a:spcPts val="1120"/>
                        </a:lnSpc>
                        <a:defRPr/>
                      </a:pPr>
                      <a:r>
                        <a:rPr lang="en-US" sz="1100" dirty="0">
                          <a:latin typeface="DM Sans" panose="020B0604020202020204" charset="0"/>
                        </a:rPr>
                        <a:t>Science workshop</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2339728"/>
                  </a:ext>
                </a:extLst>
              </a:tr>
              <a:tr h="282786">
                <a:tc>
                  <a:txBody>
                    <a:bodyPr/>
                    <a:lstStyle/>
                    <a:p>
                      <a:pPr marL="0" marR="0" lvl="0" indent="0" algn="ctr" defTabSz="914400" rtl="0" eaLnBrk="1" fontAlgn="auto" latinLnBrk="0" hangingPunct="1">
                        <a:lnSpc>
                          <a:spcPts val="1120"/>
                        </a:lnSpc>
                        <a:spcBef>
                          <a:spcPts val="0"/>
                        </a:spcBef>
                        <a:spcAft>
                          <a:spcPts val="0"/>
                        </a:spcAft>
                        <a:buClrTx/>
                        <a:buSzTx/>
                        <a:buFontTx/>
                        <a:buNone/>
                        <a:tabLst/>
                        <a:defRPr/>
                      </a:pPr>
                      <a:r>
                        <a:rPr lang="en-US" sz="1100" dirty="0">
                          <a:solidFill>
                            <a:srgbClr val="000000"/>
                          </a:solidFill>
                          <a:latin typeface="DM Sans" panose="020B0604020202020204" charset="0"/>
                          <a:ea typeface="DM Sans"/>
                          <a:cs typeface="DM Sans"/>
                          <a:sym typeface="DM Sans"/>
                        </a:rPr>
                        <a:t>10</a:t>
                      </a:r>
                      <a:r>
                        <a:rPr lang="en-US" sz="1100" baseline="30000" dirty="0">
                          <a:solidFill>
                            <a:srgbClr val="000000"/>
                          </a:solidFill>
                          <a:latin typeface="DM Sans" panose="020B0604020202020204" charset="0"/>
                          <a:ea typeface="DM Sans"/>
                          <a:cs typeface="DM Sans"/>
                          <a:sym typeface="DM Sans"/>
                        </a:rPr>
                        <a:t>th</a:t>
                      </a:r>
                      <a:r>
                        <a:rPr lang="en-US" sz="1100" dirty="0">
                          <a:solidFill>
                            <a:srgbClr val="000000"/>
                          </a:solidFill>
                          <a:latin typeface="DM Sans" panose="020B0604020202020204" charset="0"/>
                          <a:ea typeface="DM Sans"/>
                          <a:cs typeface="DM Sans"/>
                          <a:sym typeface="DM Sans"/>
                        </a:rPr>
                        <a:t> February</a:t>
                      </a:r>
                      <a:endParaRPr lang="en-US" sz="1100" dirty="0">
                        <a:latin typeface="DM Sans" panose="020B0604020202020204" charset="0"/>
                      </a:endParaRP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ts val="1120"/>
                        </a:lnSpc>
                        <a:spcBef>
                          <a:spcPts val="0"/>
                        </a:spcBef>
                        <a:spcAft>
                          <a:spcPts val="0"/>
                        </a:spcAft>
                        <a:buClrTx/>
                        <a:buSzTx/>
                        <a:buFontTx/>
                        <a:buNone/>
                        <a:tabLst/>
                        <a:defRPr/>
                      </a:pPr>
                      <a:r>
                        <a:rPr lang="en-US" sz="1100" dirty="0">
                          <a:solidFill>
                            <a:srgbClr val="000000"/>
                          </a:solidFill>
                          <a:latin typeface="DM Sans" panose="020B0604020202020204" charset="0"/>
                          <a:ea typeface="DM Sans"/>
                          <a:cs typeface="DM Sans"/>
                          <a:sym typeface="DM Sans"/>
                        </a:rPr>
                        <a:t>Letterbox 3</a:t>
                      </a:r>
                      <a:endParaRPr lang="en-US" sz="1100" dirty="0">
                        <a:latin typeface="DM Sans" panose="020B0604020202020204" charset="0"/>
                      </a:endParaRP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447580"/>
                  </a:ext>
                </a:extLst>
              </a:tr>
              <a:tr h="282786">
                <a:tc>
                  <a:txBody>
                    <a:bodyPr/>
                    <a:lstStyle/>
                    <a:p>
                      <a:pPr algn="ctr">
                        <a:lnSpc>
                          <a:spcPts val="1120"/>
                        </a:lnSpc>
                        <a:defRPr/>
                      </a:pPr>
                      <a:r>
                        <a:rPr lang="en-US" sz="1100" dirty="0">
                          <a:latin typeface="DM Sans" panose="020B0604020202020204" charset="0"/>
                        </a:rPr>
                        <a:t>23</a:t>
                      </a:r>
                      <a:r>
                        <a:rPr lang="en-US" sz="1100" baseline="30000" dirty="0">
                          <a:latin typeface="DM Sans" panose="020B0604020202020204" charset="0"/>
                        </a:rPr>
                        <a:t>rd</a:t>
                      </a:r>
                      <a:r>
                        <a:rPr lang="en-US" sz="1100" dirty="0">
                          <a:latin typeface="DM Sans" panose="020B0604020202020204" charset="0"/>
                        </a:rPr>
                        <a:t> February</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algn="l">
                        <a:lnSpc>
                          <a:spcPts val="1120"/>
                        </a:lnSpc>
                        <a:defRPr/>
                      </a:pPr>
                      <a:r>
                        <a:rPr lang="en-US" sz="1100" dirty="0">
                          <a:latin typeface="DM Sans" panose="020B0604020202020204" charset="0"/>
                        </a:rPr>
                        <a:t>INSET day</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2903407"/>
                  </a:ext>
                </a:extLst>
              </a:tr>
              <a:tr h="282786">
                <a:tc>
                  <a:txBody>
                    <a:bodyPr/>
                    <a:lstStyle/>
                    <a:p>
                      <a:pPr algn="l">
                        <a:lnSpc>
                          <a:spcPts val="1120"/>
                        </a:lnSpc>
                        <a:defRPr/>
                      </a:pPr>
                      <a:r>
                        <a:rPr lang="en-US" sz="1100" dirty="0">
                          <a:latin typeface="DM Sans" panose="020B0604020202020204" charset="0"/>
                        </a:rPr>
                        <a:t>4</a:t>
                      </a:r>
                      <a:r>
                        <a:rPr lang="en-US" sz="1100" baseline="30000" dirty="0">
                          <a:latin typeface="DM Sans" panose="020B0604020202020204" charset="0"/>
                        </a:rPr>
                        <a:t>th</a:t>
                      </a:r>
                      <a:r>
                        <a:rPr lang="en-US" sz="1100" dirty="0">
                          <a:latin typeface="DM Sans" panose="020B0604020202020204" charset="0"/>
                        </a:rPr>
                        <a:t> &amp; 5</a:t>
                      </a:r>
                      <a:r>
                        <a:rPr lang="en-US" sz="1100" baseline="30000" dirty="0">
                          <a:latin typeface="DM Sans" panose="020B0604020202020204" charset="0"/>
                        </a:rPr>
                        <a:t>th</a:t>
                      </a:r>
                      <a:r>
                        <a:rPr lang="en-US" sz="1100" dirty="0">
                          <a:latin typeface="DM Sans" panose="020B0604020202020204" charset="0"/>
                        </a:rPr>
                        <a:t> March</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tc>
                  <a:txBody>
                    <a:bodyPr/>
                    <a:lstStyle/>
                    <a:p>
                      <a:pPr algn="l">
                        <a:lnSpc>
                          <a:spcPts val="1120"/>
                        </a:lnSpc>
                        <a:defRPr/>
                      </a:pPr>
                      <a:r>
                        <a:rPr lang="en-US" sz="1100" dirty="0">
                          <a:latin typeface="DM Sans" panose="020B0604020202020204" charset="0"/>
                        </a:rPr>
                        <a:t>Parents evening</a:t>
                      </a:r>
                    </a:p>
                  </a:txBody>
                  <a:tcPr marL="85769" marR="85769" marT="85769" marB="85769" anchor="ctr">
                    <a:lnL w="4765" cap="flat" cmpd="sng" algn="ctr">
                      <a:solidFill>
                        <a:srgbClr val="000000"/>
                      </a:solidFill>
                      <a:prstDash val="solid"/>
                      <a:round/>
                      <a:headEnd type="none" w="med" len="med"/>
                      <a:tailEnd type="none" w="med" len="med"/>
                    </a:lnL>
                    <a:lnR w="4765" cap="flat" cmpd="sng" algn="ctr">
                      <a:solidFill>
                        <a:srgbClr val="000000"/>
                      </a:solidFill>
                      <a:prstDash val="solid"/>
                      <a:round/>
                      <a:headEnd type="none" w="med" len="med"/>
                      <a:tailEnd type="none" w="med" len="med"/>
                    </a:lnR>
                    <a:lnT w="4765" cap="flat" cmpd="sng" algn="ctr">
                      <a:solidFill>
                        <a:srgbClr val="000000"/>
                      </a:solidFill>
                      <a:prstDash val="solid"/>
                      <a:round/>
                      <a:headEnd type="none" w="med" len="med"/>
                      <a:tailEnd type="none" w="med" len="med"/>
                    </a:lnT>
                    <a:lnB w="476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11580861"/>
                  </a:ext>
                </a:extLst>
              </a:tr>
            </a:tbl>
          </a:graphicData>
        </a:graphic>
      </p:graphicFrame>
      <p:grpSp>
        <p:nvGrpSpPr>
          <p:cNvPr id="34" name="Group 34"/>
          <p:cNvGrpSpPr/>
          <p:nvPr/>
        </p:nvGrpSpPr>
        <p:grpSpPr>
          <a:xfrm>
            <a:off x="6074544" y="9346375"/>
            <a:ext cx="1106766" cy="1116989"/>
            <a:chOff x="0" y="0"/>
            <a:chExt cx="1475688" cy="1489319"/>
          </a:xfrm>
        </p:grpSpPr>
        <p:sp>
          <p:nvSpPr>
            <p:cNvPr id="35" name="Freeform 35"/>
            <p:cNvSpPr/>
            <p:nvPr/>
          </p:nvSpPr>
          <p:spPr>
            <a:xfrm rot="5466688" flipV="1">
              <a:off x="87976" y="1076592"/>
              <a:ext cx="189231" cy="188048"/>
            </a:xfrm>
            <a:custGeom>
              <a:avLst/>
              <a:gdLst/>
              <a:ahLst/>
              <a:cxnLst/>
              <a:rect l="l" t="t" r="r" b="b"/>
              <a:pathLst>
                <a:path w="189231" h="188048">
                  <a:moveTo>
                    <a:pt x="0" y="188048"/>
                  </a:moveTo>
                  <a:lnTo>
                    <a:pt x="189231" y="188048"/>
                  </a:lnTo>
                  <a:lnTo>
                    <a:pt x="189231" y="0"/>
                  </a:lnTo>
                  <a:lnTo>
                    <a:pt x="0" y="0"/>
                  </a:lnTo>
                  <a:lnTo>
                    <a:pt x="0" y="188048"/>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sp>
        <p:sp>
          <p:nvSpPr>
            <p:cNvPr id="36" name="Freeform 36"/>
            <p:cNvSpPr/>
            <p:nvPr/>
          </p:nvSpPr>
          <p:spPr>
            <a:xfrm rot="-10800000" flipV="1">
              <a:off x="366566" y="328472"/>
              <a:ext cx="222333" cy="220943"/>
            </a:xfrm>
            <a:custGeom>
              <a:avLst/>
              <a:gdLst/>
              <a:ahLst/>
              <a:cxnLst/>
              <a:rect l="l" t="t" r="r" b="b"/>
              <a:pathLst>
                <a:path w="222333" h="220943">
                  <a:moveTo>
                    <a:pt x="0" y="220943"/>
                  </a:moveTo>
                  <a:lnTo>
                    <a:pt x="222333" y="220943"/>
                  </a:lnTo>
                  <a:lnTo>
                    <a:pt x="222333" y="0"/>
                  </a:lnTo>
                  <a:lnTo>
                    <a:pt x="0" y="0"/>
                  </a:lnTo>
                  <a:lnTo>
                    <a:pt x="0" y="220943"/>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sp>
          <p:nvSpPr>
            <p:cNvPr id="37" name="Freeform 37"/>
            <p:cNvSpPr/>
            <p:nvPr/>
          </p:nvSpPr>
          <p:spPr>
            <a:xfrm rot="-2611813">
              <a:off x="38327" y="528643"/>
              <a:ext cx="187216" cy="186045"/>
            </a:xfrm>
            <a:custGeom>
              <a:avLst/>
              <a:gdLst/>
              <a:ahLst/>
              <a:cxnLst/>
              <a:rect l="l" t="t" r="r" b="b"/>
              <a:pathLst>
                <a:path w="187216" h="186045">
                  <a:moveTo>
                    <a:pt x="0" y="0"/>
                  </a:moveTo>
                  <a:lnTo>
                    <a:pt x="187216" y="0"/>
                  </a:lnTo>
                  <a:lnTo>
                    <a:pt x="187216" y="186046"/>
                  </a:lnTo>
                  <a:lnTo>
                    <a:pt x="0" y="186046"/>
                  </a:lnTo>
                  <a:lnTo>
                    <a:pt x="0" y="0"/>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sp>
        <p:sp>
          <p:nvSpPr>
            <p:cNvPr id="38" name="Freeform 38"/>
            <p:cNvSpPr/>
            <p:nvPr/>
          </p:nvSpPr>
          <p:spPr>
            <a:xfrm rot="2095015" flipH="1">
              <a:off x="735204" y="1133070"/>
              <a:ext cx="299244" cy="297373"/>
            </a:xfrm>
            <a:custGeom>
              <a:avLst/>
              <a:gdLst/>
              <a:ahLst/>
              <a:cxnLst/>
              <a:rect l="l" t="t" r="r" b="b"/>
              <a:pathLst>
                <a:path w="299244" h="297373">
                  <a:moveTo>
                    <a:pt x="299243" y="0"/>
                  </a:moveTo>
                  <a:lnTo>
                    <a:pt x="0" y="0"/>
                  </a:lnTo>
                  <a:lnTo>
                    <a:pt x="0" y="297373"/>
                  </a:lnTo>
                  <a:lnTo>
                    <a:pt x="299243" y="297373"/>
                  </a:lnTo>
                  <a:lnTo>
                    <a:pt x="299243" y="0"/>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sp>
        <p:sp>
          <p:nvSpPr>
            <p:cNvPr id="39" name="Freeform 39"/>
            <p:cNvSpPr/>
            <p:nvPr/>
          </p:nvSpPr>
          <p:spPr>
            <a:xfrm rot="-4478713">
              <a:off x="1222404" y="769117"/>
              <a:ext cx="227868" cy="226444"/>
            </a:xfrm>
            <a:custGeom>
              <a:avLst/>
              <a:gdLst/>
              <a:ahLst/>
              <a:cxnLst/>
              <a:rect l="l" t="t" r="r" b="b"/>
              <a:pathLst>
                <a:path w="227868" h="226444">
                  <a:moveTo>
                    <a:pt x="0" y="0"/>
                  </a:moveTo>
                  <a:lnTo>
                    <a:pt x="227868" y="0"/>
                  </a:lnTo>
                  <a:lnTo>
                    <a:pt x="227868" y="226444"/>
                  </a:lnTo>
                  <a:lnTo>
                    <a:pt x="0" y="226444"/>
                  </a:lnTo>
                  <a:lnTo>
                    <a:pt x="0"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sp>
        <p:sp>
          <p:nvSpPr>
            <p:cNvPr id="40" name="Freeform 40"/>
            <p:cNvSpPr/>
            <p:nvPr/>
          </p:nvSpPr>
          <p:spPr>
            <a:xfrm rot="-319557">
              <a:off x="294540" y="1028785"/>
              <a:ext cx="366385" cy="364095"/>
            </a:xfrm>
            <a:custGeom>
              <a:avLst/>
              <a:gdLst/>
              <a:ahLst/>
              <a:cxnLst/>
              <a:rect l="l" t="t" r="r" b="b"/>
              <a:pathLst>
                <a:path w="366385" h="364095">
                  <a:moveTo>
                    <a:pt x="0" y="0"/>
                  </a:moveTo>
                  <a:lnTo>
                    <a:pt x="366385" y="0"/>
                  </a:lnTo>
                  <a:lnTo>
                    <a:pt x="366385" y="364095"/>
                  </a:lnTo>
                  <a:lnTo>
                    <a:pt x="0" y="364095"/>
                  </a:lnTo>
                  <a:lnTo>
                    <a:pt x="0" y="0"/>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sp>
          <p:nvSpPr>
            <p:cNvPr id="41" name="Freeform 41"/>
            <p:cNvSpPr/>
            <p:nvPr/>
          </p:nvSpPr>
          <p:spPr>
            <a:xfrm rot="5259557">
              <a:off x="1126629" y="1174015"/>
              <a:ext cx="187216" cy="186045"/>
            </a:xfrm>
            <a:custGeom>
              <a:avLst/>
              <a:gdLst/>
              <a:ahLst/>
              <a:cxnLst/>
              <a:rect l="l" t="t" r="r" b="b"/>
              <a:pathLst>
                <a:path w="187216" h="186045">
                  <a:moveTo>
                    <a:pt x="0" y="0"/>
                  </a:moveTo>
                  <a:lnTo>
                    <a:pt x="187215" y="0"/>
                  </a:lnTo>
                  <a:lnTo>
                    <a:pt x="187215" y="186045"/>
                  </a:lnTo>
                  <a:lnTo>
                    <a:pt x="0" y="186045"/>
                  </a:lnTo>
                  <a:lnTo>
                    <a:pt x="0" y="0"/>
                  </a:lnTo>
                  <a:close/>
                </a:path>
              </a:pathLst>
            </a:custGeom>
            <a:blipFill>
              <a:blip r:embed="rId17">
                <a:alphaModFix amt="50000"/>
                <a:extLst>
                  <a:ext uri="{96DAC541-7B7A-43D3-8B79-37D633B846F1}">
                    <asvg:svgBlip xmlns:asvg="http://schemas.microsoft.com/office/drawing/2016/SVG/main" r:embed="rId18"/>
                  </a:ext>
                </a:extLst>
              </a:blip>
              <a:stretch>
                <a:fillRect/>
              </a:stretch>
            </a:blipFill>
          </p:spPr>
        </p:sp>
        <p:sp>
          <p:nvSpPr>
            <p:cNvPr id="42" name="Freeform 42"/>
            <p:cNvSpPr/>
            <p:nvPr/>
          </p:nvSpPr>
          <p:spPr>
            <a:xfrm rot="-3198648">
              <a:off x="869981" y="266776"/>
              <a:ext cx="323307" cy="321286"/>
            </a:xfrm>
            <a:custGeom>
              <a:avLst/>
              <a:gdLst/>
              <a:ahLst/>
              <a:cxnLst/>
              <a:rect l="l" t="t" r="r" b="b"/>
              <a:pathLst>
                <a:path w="323307" h="321286">
                  <a:moveTo>
                    <a:pt x="0" y="0"/>
                  </a:moveTo>
                  <a:lnTo>
                    <a:pt x="323306" y="0"/>
                  </a:lnTo>
                  <a:lnTo>
                    <a:pt x="323306" y="321287"/>
                  </a:lnTo>
                  <a:lnTo>
                    <a:pt x="0" y="321287"/>
                  </a:lnTo>
                  <a:lnTo>
                    <a:pt x="0" y="0"/>
                  </a:lnTo>
                  <a:close/>
                </a:path>
              </a:pathLst>
            </a:custGeom>
            <a:blipFill>
              <a:blip r:embed="rId17">
                <a:alphaModFix amt="50000"/>
                <a:extLst>
                  <a:ext uri="{96DAC541-7B7A-43D3-8B79-37D633B846F1}">
                    <asvg:svgBlip xmlns:asvg="http://schemas.microsoft.com/office/drawing/2016/SVG/main" r:embed="rId18"/>
                  </a:ext>
                </a:extLst>
              </a:blip>
              <a:stretch>
                <a:fillRect/>
              </a:stretch>
            </a:blipFill>
          </p:spPr>
        </p:sp>
        <p:sp>
          <p:nvSpPr>
            <p:cNvPr id="43" name="Freeform 43"/>
            <p:cNvSpPr/>
            <p:nvPr/>
          </p:nvSpPr>
          <p:spPr>
            <a:xfrm rot="3435882" flipH="1">
              <a:off x="785331" y="167168"/>
              <a:ext cx="207266" cy="205971"/>
            </a:xfrm>
            <a:custGeom>
              <a:avLst/>
              <a:gdLst/>
              <a:ahLst/>
              <a:cxnLst/>
              <a:rect l="l" t="t" r="r" b="b"/>
              <a:pathLst>
                <a:path w="207266" h="205971">
                  <a:moveTo>
                    <a:pt x="207267" y="0"/>
                  </a:moveTo>
                  <a:lnTo>
                    <a:pt x="0" y="0"/>
                  </a:lnTo>
                  <a:lnTo>
                    <a:pt x="0" y="205971"/>
                  </a:lnTo>
                  <a:lnTo>
                    <a:pt x="207267" y="205971"/>
                  </a:lnTo>
                  <a:lnTo>
                    <a:pt x="207267" y="0"/>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sp>
        <p:sp>
          <p:nvSpPr>
            <p:cNvPr id="44" name="Freeform 44"/>
            <p:cNvSpPr/>
            <p:nvPr/>
          </p:nvSpPr>
          <p:spPr>
            <a:xfrm rot="6411494">
              <a:off x="513083" y="105035"/>
              <a:ext cx="241635" cy="240124"/>
            </a:xfrm>
            <a:custGeom>
              <a:avLst/>
              <a:gdLst/>
              <a:ahLst/>
              <a:cxnLst/>
              <a:rect l="l" t="t" r="r" b="b"/>
              <a:pathLst>
                <a:path w="241635" h="240124">
                  <a:moveTo>
                    <a:pt x="0" y="0"/>
                  </a:moveTo>
                  <a:lnTo>
                    <a:pt x="241634" y="0"/>
                  </a:lnTo>
                  <a:lnTo>
                    <a:pt x="241634" y="240124"/>
                  </a:lnTo>
                  <a:lnTo>
                    <a:pt x="0" y="240124"/>
                  </a:lnTo>
                  <a:lnTo>
                    <a:pt x="0"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sp>
        <p:sp>
          <p:nvSpPr>
            <p:cNvPr id="45" name="Freeform 45"/>
            <p:cNvSpPr/>
            <p:nvPr/>
          </p:nvSpPr>
          <p:spPr>
            <a:xfrm rot="6549029">
              <a:off x="997776" y="19870"/>
              <a:ext cx="143510" cy="142613"/>
            </a:xfrm>
            <a:custGeom>
              <a:avLst/>
              <a:gdLst/>
              <a:ahLst/>
              <a:cxnLst/>
              <a:rect l="l" t="t" r="r" b="b"/>
              <a:pathLst>
                <a:path w="143510" h="142613">
                  <a:moveTo>
                    <a:pt x="0" y="0"/>
                  </a:moveTo>
                  <a:lnTo>
                    <a:pt x="143510" y="0"/>
                  </a:lnTo>
                  <a:lnTo>
                    <a:pt x="143510" y="142613"/>
                  </a:lnTo>
                  <a:lnTo>
                    <a:pt x="0" y="142613"/>
                  </a:lnTo>
                  <a:lnTo>
                    <a:pt x="0" y="0"/>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sp>
          <p:nvSpPr>
            <p:cNvPr id="46" name="Freeform 46"/>
            <p:cNvSpPr/>
            <p:nvPr/>
          </p:nvSpPr>
          <p:spPr>
            <a:xfrm rot="-5192554">
              <a:off x="1245250" y="265786"/>
              <a:ext cx="143510" cy="142613"/>
            </a:xfrm>
            <a:custGeom>
              <a:avLst/>
              <a:gdLst/>
              <a:ahLst/>
              <a:cxnLst/>
              <a:rect l="l" t="t" r="r" b="b"/>
              <a:pathLst>
                <a:path w="143510" h="142613">
                  <a:moveTo>
                    <a:pt x="0" y="0"/>
                  </a:moveTo>
                  <a:lnTo>
                    <a:pt x="143510" y="0"/>
                  </a:lnTo>
                  <a:lnTo>
                    <a:pt x="143510" y="142613"/>
                  </a:lnTo>
                  <a:lnTo>
                    <a:pt x="0" y="142613"/>
                  </a:lnTo>
                  <a:lnTo>
                    <a:pt x="0" y="0"/>
                  </a:lnTo>
                  <a:close/>
                </a:path>
              </a:pathLst>
            </a:custGeom>
            <a:blipFill>
              <a:blip r:embed="rId17">
                <a:alphaModFix amt="50000"/>
                <a:extLst>
                  <a:ext uri="{96DAC541-7B7A-43D3-8B79-37D633B846F1}">
                    <asvg:svgBlip xmlns:asvg="http://schemas.microsoft.com/office/drawing/2016/SVG/main" r:embed="rId18"/>
                  </a:ext>
                </a:extLst>
              </a:blip>
              <a:stretch>
                <a:fillRect/>
              </a:stretch>
            </a:blipFill>
          </p:spPr>
        </p:sp>
        <p:sp>
          <p:nvSpPr>
            <p:cNvPr id="47" name="Freeform 47"/>
            <p:cNvSpPr/>
            <p:nvPr/>
          </p:nvSpPr>
          <p:spPr>
            <a:xfrm rot="-416596">
              <a:off x="1262833" y="481205"/>
              <a:ext cx="191298" cy="190103"/>
            </a:xfrm>
            <a:custGeom>
              <a:avLst/>
              <a:gdLst/>
              <a:ahLst/>
              <a:cxnLst/>
              <a:rect l="l" t="t" r="r" b="b"/>
              <a:pathLst>
                <a:path w="191298" h="190103">
                  <a:moveTo>
                    <a:pt x="0" y="0"/>
                  </a:moveTo>
                  <a:lnTo>
                    <a:pt x="191298" y="0"/>
                  </a:lnTo>
                  <a:lnTo>
                    <a:pt x="191298" y="190103"/>
                  </a:lnTo>
                  <a:lnTo>
                    <a:pt x="0" y="190103"/>
                  </a:lnTo>
                  <a:lnTo>
                    <a:pt x="0" y="0"/>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sp>
        <p:sp>
          <p:nvSpPr>
            <p:cNvPr id="48" name="Freeform 48"/>
            <p:cNvSpPr/>
            <p:nvPr/>
          </p:nvSpPr>
          <p:spPr>
            <a:xfrm>
              <a:off x="193633" y="470339"/>
              <a:ext cx="1180414" cy="765794"/>
            </a:xfrm>
            <a:custGeom>
              <a:avLst/>
              <a:gdLst/>
              <a:ahLst/>
              <a:cxnLst/>
              <a:rect l="l" t="t" r="r" b="b"/>
              <a:pathLst>
                <a:path w="1180414" h="765794">
                  <a:moveTo>
                    <a:pt x="0" y="0"/>
                  </a:moveTo>
                  <a:lnTo>
                    <a:pt x="1180414" y="0"/>
                  </a:lnTo>
                  <a:lnTo>
                    <a:pt x="1180414" y="765794"/>
                  </a:lnTo>
                  <a:lnTo>
                    <a:pt x="0" y="765794"/>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49" name="TextBox 49"/>
            <p:cNvSpPr txBox="1"/>
            <p:nvPr/>
          </p:nvSpPr>
          <p:spPr>
            <a:xfrm>
              <a:off x="328601" y="495182"/>
              <a:ext cx="932141" cy="185693"/>
            </a:xfrm>
            <a:prstGeom prst="rect">
              <a:avLst/>
            </a:prstGeom>
          </p:spPr>
          <p:txBody>
            <a:bodyPr lIns="0" tIns="0" rIns="0" bIns="0" rtlCol="0" anchor="t">
              <a:spAutoFit/>
            </a:bodyPr>
            <a:lstStyle/>
            <a:p>
              <a:pPr algn="ctr">
                <a:lnSpc>
                  <a:spcPts val="1239"/>
                </a:lnSpc>
              </a:pPr>
              <a:r>
                <a:rPr lang="en-US" sz="885" b="1">
                  <a:solidFill>
                    <a:srgbClr val="FFFFFF"/>
                  </a:solidFill>
                  <a:latin typeface="Mountains of Christmas Bold"/>
                  <a:ea typeface="Mountains of Christmas Bold"/>
                  <a:cs typeface="Mountains of Christmas Bold"/>
                  <a:sym typeface="Mountains of Christmas Bold"/>
                </a:rPr>
                <a:t>DREAM</a:t>
              </a:r>
            </a:p>
          </p:txBody>
        </p:sp>
        <p:sp>
          <p:nvSpPr>
            <p:cNvPr id="50" name="TextBox 50"/>
            <p:cNvSpPr txBox="1"/>
            <p:nvPr/>
          </p:nvSpPr>
          <p:spPr>
            <a:xfrm>
              <a:off x="328601" y="747501"/>
              <a:ext cx="932141" cy="185693"/>
            </a:xfrm>
            <a:prstGeom prst="rect">
              <a:avLst/>
            </a:prstGeom>
          </p:spPr>
          <p:txBody>
            <a:bodyPr lIns="0" tIns="0" rIns="0" bIns="0" rtlCol="0" anchor="t">
              <a:spAutoFit/>
            </a:bodyPr>
            <a:lstStyle/>
            <a:p>
              <a:pPr algn="ctr">
                <a:lnSpc>
                  <a:spcPts val="1239"/>
                </a:lnSpc>
              </a:pPr>
              <a:r>
                <a:rPr lang="en-US" sz="885" b="1">
                  <a:solidFill>
                    <a:srgbClr val="FFFFFF"/>
                  </a:solidFill>
                  <a:latin typeface="Mountains of Christmas Bold"/>
                  <a:ea typeface="Mountains of Christmas Bold"/>
                  <a:cs typeface="Mountains of Christmas Bold"/>
                  <a:sym typeface="Mountains of Christmas Bold"/>
                </a:rPr>
                <a:t>BELIEVE</a:t>
              </a:r>
            </a:p>
          </p:txBody>
        </p:sp>
        <p:sp>
          <p:nvSpPr>
            <p:cNvPr id="51" name="TextBox 51"/>
            <p:cNvSpPr txBox="1"/>
            <p:nvPr/>
          </p:nvSpPr>
          <p:spPr>
            <a:xfrm>
              <a:off x="328601" y="999819"/>
              <a:ext cx="932141" cy="185693"/>
            </a:xfrm>
            <a:prstGeom prst="rect">
              <a:avLst/>
            </a:prstGeom>
          </p:spPr>
          <p:txBody>
            <a:bodyPr lIns="0" tIns="0" rIns="0" bIns="0" rtlCol="0" anchor="t">
              <a:spAutoFit/>
            </a:bodyPr>
            <a:lstStyle/>
            <a:p>
              <a:pPr algn="ctr">
                <a:lnSpc>
                  <a:spcPts val="1239"/>
                </a:lnSpc>
              </a:pPr>
              <a:r>
                <a:rPr lang="en-US" sz="885" b="1">
                  <a:solidFill>
                    <a:srgbClr val="FFFFFF"/>
                  </a:solidFill>
                  <a:latin typeface="Mountains of Christmas Bold"/>
                  <a:ea typeface="Mountains of Christmas Bold"/>
                  <a:cs typeface="Mountains of Christmas Bold"/>
                  <a:sym typeface="Mountains of Christmas Bold"/>
                </a:rPr>
                <a:t>ACHIEVE</a:t>
              </a:r>
            </a:p>
          </p:txBody>
        </p:sp>
        <p:sp>
          <p:nvSpPr>
            <p:cNvPr id="52" name="Freeform 52"/>
            <p:cNvSpPr/>
            <p:nvPr/>
          </p:nvSpPr>
          <p:spPr>
            <a:xfrm rot="-4294959">
              <a:off x="166449" y="213626"/>
              <a:ext cx="143510" cy="142613"/>
            </a:xfrm>
            <a:custGeom>
              <a:avLst/>
              <a:gdLst/>
              <a:ahLst/>
              <a:cxnLst/>
              <a:rect l="l" t="t" r="r" b="b"/>
              <a:pathLst>
                <a:path w="143510" h="142613">
                  <a:moveTo>
                    <a:pt x="0" y="0"/>
                  </a:moveTo>
                  <a:lnTo>
                    <a:pt x="143510" y="0"/>
                  </a:lnTo>
                  <a:lnTo>
                    <a:pt x="143510" y="142613"/>
                  </a:lnTo>
                  <a:lnTo>
                    <a:pt x="0" y="142613"/>
                  </a:lnTo>
                  <a:lnTo>
                    <a:pt x="0" y="0"/>
                  </a:lnTo>
                  <a:close/>
                </a:path>
              </a:pathLst>
            </a:custGeom>
            <a:blipFill>
              <a:blip r:embed="rId15">
                <a:alphaModFix amt="50000"/>
                <a:extLst>
                  <a:ext uri="{96DAC541-7B7A-43D3-8B79-37D633B846F1}">
                    <asvg:svgBlip xmlns:asvg="http://schemas.microsoft.com/office/drawing/2016/SVG/main" r:embed="rId16"/>
                  </a:ext>
                </a:extLst>
              </a:blip>
              <a:stretch>
                <a:fillRect/>
              </a:stretch>
            </a:blipFill>
          </p:spPr>
        </p:sp>
      </p:grpSp>
      <p:grpSp>
        <p:nvGrpSpPr>
          <p:cNvPr id="53" name="Group 53"/>
          <p:cNvGrpSpPr/>
          <p:nvPr/>
        </p:nvGrpSpPr>
        <p:grpSpPr>
          <a:xfrm>
            <a:off x="164820" y="5933566"/>
            <a:ext cx="3574094" cy="2217202"/>
            <a:chOff x="0" y="0"/>
            <a:chExt cx="3098496" cy="1922164"/>
          </a:xfrm>
        </p:grpSpPr>
        <p:sp>
          <p:nvSpPr>
            <p:cNvPr id="54" name="Freeform 54"/>
            <p:cNvSpPr/>
            <p:nvPr/>
          </p:nvSpPr>
          <p:spPr>
            <a:xfrm>
              <a:off x="0" y="0"/>
              <a:ext cx="3098497" cy="1922163"/>
            </a:xfrm>
            <a:custGeom>
              <a:avLst/>
              <a:gdLst/>
              <a:ahLst/>
              <a:cxnLst/>
              <a:rect l="l" t="t" r="r" b="b"/>
              <a:pathLst>
                <a:path w="3098497" h="1922163">
                  <a:moveTo>
                    <a:pt x="0" y="0"/>
                  </a:moveTo>
                  <a:lnTo>
                    <a:pt x="3098497" y="0"/>
                  </a:lnTo>
                  <a:lnTo>
                    <a:pt x="3098497" y="1922163"/>
                  </a:lnTo>
                  <a:lnTo>
                    <a:pt x="0" y="1922163"/>
                  </a:lnTo>
                  <a:close/>
                </a:path>
              </a:pathLst>
            </a:custGeom>
            <a:solidFill>
              <a:srgbClr val="FEFEFE"/>
            </a:solidFill>
            <a:ln w="9525" cap="sq">
              <a:solidFill>
                <a:srgbClr val="3D8E87"/>
              </a:solidFill>
              <a:prstDash val="solid"/>
              <a:miter/>
            </a:ln>
          </p:spPr>
        </p:sp>
        <p:sp>
          <p:nvSpPr>
            <p:cNvPr id="55" name="TextBox 55"/>
            <p:cNvSpPr txBox="1"/>
            <p:nvPr/>
          </p:nvSpPr>
          <p:spPr>
            <a:xfrm>
              <a:off x="0" y="-9525"/>
              <a:ext cx="3098496" cy="1931689"/>
            </a:xfrm>
            <a:prstGeom prst="rect">
              <a:avLst/>
            </a:prstGeom>
          </p:spPr>
          <p:txBody>
            <a:bodyPr lIns="21000" tIns="21000" rIns="21000" bIns="21000" rtlCol="0" anchor="ctr"/>
            <a:lstStyle/>
            <a:p>
              <a:pPr algn="ctr">
                <a:lnSpc>
                  <a:spcPts val="674"/>
                </a:lnSpc>
              </a:pPr>
              <a:endParaRPr/>
            </a:p>
          </p:txBody>
        </p:sp>
      </p:grpSp>
      <p:grpSp>
        <p:nvGrpSpPr>
          <p:cNvPr id="56" name="Group 56"/>
          <p:cNvGrpSpPr/>
          <p:nvPr/>
        </p:nvGrpSpPr>
        <p:grpSpPr>
          <a:xfrm>
            <a:off x="228229" y="5999169"/>
            <a:ext cx="3451024" cy="399479"/>
            <a:chOff x="0" y="0"/>
            <a:chExt cx="2848596" cy="329744"/>
          </a:xfrm>
        </p:grpSpPr>
        <p:sp>
          <p:nvSpPr>
            <p:cNvPr id="57" name="Freeform 57"/>
            <p:cNvSpPr/>
            <p:nvPr/>
          </p:nvSpPr>
          <p:spPr>
            <a:xfrm>
              <a:off x="0" y="0"/>
              <a:ext cx="2848596" cy="329744"/>
            </a:xfrm>
            <a:custGeom>
              <a:avLst/>
              <a:gdLst/>
              <a:ahLst/>
              <a:cxnLst/>
              <a:rect l="l" t="t" r="r" b="b"/>
              <a:pathLst>
                <a:path w="2848596" h="329744">
                  <a:moveTo>
                    <a:pt x="0" y="0"/>
                  </a:moveTo>
                  <a:lnTo>
                    <a:pt x="2848596" y="0"/>
                  </a:lnTo>
                  <a:lnTo>
                    <a:pt x="2848596" y="329744"/>
                  </a:lnTo>
                  <a:lnTo>
                    <a:pt x="0" y="329744"/>
                  </a:lnTo>
                  <a:close/>
                </a:path>
              </a:pathLst>
            </a:custGeom>
            <a:solidFill>
              <a:srgbClr val="42C1A2"/>
            </a:solidFill>
          </p:spPr>
        </p:sp>
        <p:sp>
          <p:nvSpPr>
            <p:cNvPr id="58" name="TextBox 58"/>
            <p:cNvSpPr txBox="1"/>
            <p:nvPr/>
          </p:nvSpPr>
          <p:spPr>
            <a:xfrm>
              <a:off x="0" y="0"/>
              <a:ext cx="2848596" cy="329744"/>
            </a:xfrm>
            <a:prstGeom prst="rect">
              <a:avLst/>
            </a:prstGeom>
          </p:spPr>
          <p:txBody>
            <a:bodyPr lIns="21000" tIns="21000" rIns="21000" bIns="21000" rtlCol="0" anchor="ctr"/>
            <a:lstStyle/>
            <a:p>
              <a:pPr algn="ctr">
                <a:lnSpc>
                  <a:spcPts val="629"/>
                </a:lnSpc>
              </a:pPr>
              <a:endParaRPr/>
            </a:p>
          </p:txBody>
        </p:sp>
      </p:grpSp>
      <p:grpSp>
        <p:nvGrpSpPr>
          <p:cNvPr id="59" name="Group 59"/>
          <p:cNvGrpSpPr/>
          <p:nvPr/>
        </p:nvGrpSpPr>
        <p:grpSpPr>
          <a:xfrm>
            <a:off x="836884" y="7487754"/>
            <a:ext cx="656411" cy="599359"/>
            <a:chOff x="0" y="0"/>
            <a:chExt cx="1019128" cy="930551"/>
          </a:xfrm>
        </p:grpSpPr>
        <p:sp>
          <p:nvSpPr>
            <p:cNvPr id="60" name="Freeform 60"/>
            <p:cNvSpPr/>
            <p:nvPr/>
          </p:nvSpPr>
          <p:spPr>
            <a:xfrm>
              <a:off x="0" y="0"/>
              <a:ext cx="1019128" cy="930551"/>
            </a:xfrm>
            <a:custGeom>
              <a:avLst/>
              <a:gdLst/>
              <a:ahLst/>
              <a:cxnLst/>
              <a:rect l="l" t="t" r="r" b="b"/>
              <a:pathLst>
                <a:path w="1019128" h="930551">
                  <a:moveTo>
                    <a:pt x="0" y="0"/>
                  </a:moveTo>
                  <a:lnTo>
                    <a:pt x="1019128" y="0"/>
                  </a:lnTo>
                  <a:lnTo>
                    <a:pt x="1019128" y="930551"/>
                  </a:lnTo>
                  <a:lnTo>
                    <a:pt x="0" y="930551"/>
                  </a:lnTo>
                  <a:close/>
                </a:path>
              </a:pathLst>
            </a:custGeom>
            <a:solidFill>
              <a:srgbClr val="FFFFFF"/>
            </a:solidFill>
            <a:ln w="9525" cap="sq">
              <a:solidFill>
                <a:srgbClr val="42C1A2"/>
              </a:solidFill>
              <a:prstDash val="solid"/>
              <a:miter/>
            </a:ln>
          </p:spPr>
        </p:sp>
        <p:sp>
          <p:nvSpPr>
            <p:cNvPr id="61" name="TextBox 61"/>
            <p:cNvSpPr txBox="1"/>
            <p:nvPr/>
          </p:nvSpPr>
          <p:spPr>
            <a:xfrm>
              <a:off x="0" y="0"/>
              <a:ext cx="1019128" cy="930551"/>
            </a:xfrm>
            <a:prstGeom prst="rect">
              <a:avLst/>
            </a:prstGeom>
          </p:spPr>
          <p:txBody>
            <a:bodyPr lIns="14199" tIns="14199" rIns="14199" bIns="14199" rtlCol="0" anchor="ctr"/>
            <a:lstStyle/>
            <a:p>
              <a:pPr algn="ctr">
                <a:lnSpc>
                  <a:spcPts val="629"/>
                </a:lnSpc>
              </a:pPr>
              <a:endParaRPr/>
            </a:p>
            <a:p>
              <a:pPr algn="ctr">
                <a:lnSpc>
                  <a:spcPts val="629"/>
                </a:lnSpc>
              </a:pPr>
              <a:endParaRPr/>
            </a:p>
            <a:p>
              <a:pPr algn="ctr">
                <a:lnSpc>
                  <a:spcPts val="629"/>
                </a:lnSpc>
              </a:pPr>
              <a:endParaRPr/>
            </a:p>
            <a:p>
              <a:pPr algn="ctr">
                <a:lnSpc>
                  <a:spcPts val="629"/>
                </a:lnSpc>
              </a:pPr>
              <a:endParaRPr/>
            </a:p>
            <a:p>
              <a:pPr algn="ctr">
                <a:lnSpc>
                  <a:spcPts val="629"/>
                </a:lnSpc>
              </a:pPr>
              <a:r>
                <a:rPr lang="en-US" sz="520">
                  <a:solidFill>
                    <a:srgbClr val="4A2E6F"/>
                  </a:solidFill>
                  <a:latin typeface="DM Sans"/>
                  <a:ea typeface="DM Sans"/>
                  <a:cs typeface="DM Sans"/>
                  <a:sym typeface="DM Sans"/>
                </a:rPr>
                <a:t>Photos and updates </a:t>
              </a:r>
            </a:p>
            <a:p>
              <a:pPr algn="ctr">
                <a:lnSpc>
                  <a:spcPts val="629"/>
                </a:lnSpc>
              </a:pPr>
              <a:r>
                <a:rPr lang="en-US" sz="520">
                  <a:solidFill>
                    <a:srgbClr val="4A2E6F"/>
                  </a:solidFill>
                  <a:latin typeface="DM Sans"/>
                  <a:ea typeface="DM Sans"/>
                  <a:cs typeface="DM Sans"/>
                  <a:sym typeface="DM Sans"/>
                </a:rPr>
                <a:t>on classroom </a:t>
              </a:r>
            </a:p>
            <a:p>
              <a:pPr algn="ctr">
                <a:lnSpc>
                  <a:spcPts val="629"/>
                </a:lnSpc>
              </a:pPr>
              <a:r>
                <a:rPr lang="en-US" sz="520">
                  <a:solidFill>
                    <a:srgbClr val="4A2E6F"/>
                  </a:solidFill>
                  <a:latin typeface="DM Sans"/>
                  <a:ea typeface="DM Sans"/>
                  <a:cs typeface="DM Sans"/>
                  <a:sym typeface="DM Sans"/>
                </a:rPr>
                <a:t>activities</a:t>
              </a:r>
            </a:p>
          </p:txBody>
        </p:sp>
      </p:grpSp>
      <p:grpSp>
        <p:nvGrpSpPr>
          <p:cNvPr id="62" name="Group 62"/>
          <p:cNvGrpSpPr/>
          <p:nvPr/>
        </p:nvGrpSpPr>
        <p:grpSpPr>
          <a:xfrm>
            <a:off x="1583907" y="7487754"/>
            <a:ext cx="656411" cy="599359"/>
            <a:chOff x="0" y="0"/>
            <a:chExt cx="1019128" cy="930551"/>
          </a:xfrm>
        </p:grpSpPr>
        <p:sp>
          <p:nvSpPr>
            <p:cNvPr id="63" name="Freeform 63"/>
            <p:cNvSpPr/>
            <p:nvPr/>
          </p:nvSpPr>
          <p:spPr>
            <a:xfrm>
              <a:off x="0" y="0"/>
              <a:ext cx="1019128" cy="930551"/>
            </a:xfrm>
            <a:custGeom>
              <a:avLst/>
              <a:gdLst/>
              <a:ahLst/>
              <a:cxnLst/>
              <a:rect l="l" t="t" r="r" b="b"/>
              <a:pathLst>
                <a:path w="1019128" h="930551">
                  <a:moveTo>
                    <a:pt x="0" y="0"/>
                  </a:moveTo>
                  <a:lnTo>
                    <a:pt x="1019128" y="0"/>
                  </a:lnTo>
                  <a:lnTo>
                    <a:pt x="1019128" y="930551"/>
                  </a:lnTo>
                  <a:lnTo>
                    <a:pt x="0" y="930551"/>
                  </a:lnTo>
                  <a:close/>
                </a:path>
              </a:pathLst>
            </a:custGeom>
            <a:solidFill>
              <a:srgbClr val="FFFFFF"/>
            </a:solidFill>
            <a:ln w="9525" cap="sq">
              <a:solidFill>
                <a:srgbClr val="42C1A2"/>
              </a:solidFill>
              <a:prstDash val="solid"/>
              <a:miter/>
            </a:ln>
          </p:spPr>
        </p:sp>
        <p:sp>
          <p:nvSpPr>
            <p:cNvPr id="64" name="TextBox 64"/>
            <p:cNvSpPr txBox="1"/>
            <p:nvPr/>
          </p:nvSpPr>
          <p:spPr>
            <a:xfrm>
              <a:off x="0" y="0"/>
              <a:ext cx="1019128" cy="930551"/>
            </a:xfrm>
            <a:prstGeom prst="rect">
              <a:avLst/>
            </a:prstGeom>
          </p:spPr>
          <p:txBody>
            <a:bodyPr lIns="14199" tIns="14199" rIns="14199" bIns="14199" rtlCol="0" anchor="ctr"/>
            <a:lstStyle/>
            <a:p>
              <a:pPr algn="ctr">
                <a:lnSpc>
                  <a:spcPts val="629"/>
                </a:lnSpc>
              </a:pPr>
              <a:endParaRPr/>
            </a:p>
            <a:p>
              <a:pPr algn="ctr">
                <a:lnSpc>
                  <a:spcPts val="629"/>
                </a:lnSpc>
              </a:pPr>
              <a:endParaRPr/>
            </a:p>
            <a:p>
              <a:pPr algn="ctr">
                <a:lnSpc>
                  <a:spcPts val="629"/>
                </a:lnSpc>
              </a:pPr>
              <a:endParaRPr/>
            </a:p>
            <a:p>
              <a:pPr algn="ctr">
                <a:lnSpc>
                  <a:spcPts val="629"/>
                </a:lnSpc>
              </a:pPr>
              <a:endParaRPr/>
            </a:p>
            <a:p>
              <a:pPr algn="ctr">
                <a:lnSpc>
                  <a:spcPts val="629"/>
                </a:lnSpc>
              </a:pPr>
              <a:r>
                <a:rPr lang="en-US" sz="520">
                  <a:solidFill>
                    <a:srgbClr val="4A2E6F"/>
                  </a:solidFill>
                  <a:latin typeface="DM Sans"/>
                  <a:ea typeface="DM Sans"/>
                  <a:cs typeface="DM Sans"/>
                  <a:sym typeface="DM Sans"/>
                </a:rPr>
                <a:t>Homework </a:t>
              </a:r>
            </a:p>
            <a:p>
              <a:pPr algn="ctr">
                <a:lnSpc>
                  <a:spcPts val="629"/>
                </a:lnSpc>
              </a:pPr>
              <a:r>
                <a:rPr lang="en-US" sz="520">
                  <a:solidFill>
                    <a:srgbClr val="4A2E6F"/>
                  </a:solidFill>
                  <a:latin typeface="DM Sans"/>
                  <a:ea typeface="DM Sans"/>
                  <a:cs typeface="DM Sans"/>
                  <a:sym typeface="DM Sans"/>
                </a:rPr>
                <a:t>reminders and instructions</a:t>
              </a:r>
            </a:p>
          </p:txBody>
        </p:sp>
      </p:grpSp>
      <p:grpSp>
        <p:nvGrpSpPr>
          <p:cNvPr id="65" name="Group 65"/>
          <p:cNvGrpSpPr/>
          <p:nvPr/>
        </p:nvGrpSpPr>
        <p:grpSpPr>
          <a:xfrm>
            <a:off x="2330930" y="7487754"/>
            <a:ext cx="656411" cy="599359"/>
            <a:chOff x="0" y="0"/>
            <a:chExt cx="1019128" cy="930551"/>
          </a:xfrm>
        </p:grpSpPr>
        <p:sp>
          <p:nvSpPr>
            <p:cNvPr id="66" name="Freeform 66"/>
            <p:cNvSpPr/>
            <p:nvPr/>
          </p:nvSpPr>
          <p:spPr>
            <a:xfrm>
              <a:off x="0" y="0"/>
              <a:ext cx="1019128" cy="930551"/>
            </a:xfrm>
            <a:custGeom>
              <a:avLst/>
              <a:gdLst/>
              <a:ahLst/>
              <a:cxnLst/>
              <a:rect l="l" t="t" r="r" b="b"/>
              <a:pathLst>
                <a:path w="1019128" h="930551">
                  <a:moveTo>
                    <a:pt x="0" y="0"/>
                  </a:moveTo>
                  <a:lnTo>
                    <a:pt x="1019128" y="0"/>
                  </a:lnTo>
                  <a:lnTo>
                    <a:pt x="1019128" y="930551"/>
                  </a:lnTo>
                  <a:lnTo>
                    <a:pt x="0" y="930551"/>
                  </a:lnTo>
                  <a:close/>
                </a:path>
              </a:pathLst>
            </a:custGeom>
            <a:solidFill>
              <a:srgbClr val="FFFFFF"/>
            </a:solidFill>
            <a:ln w="9525" cap="sq">
              <a:solidFill>
                <a:srgbClr val="42C1A2"/>
              </a:solidFill>
              <a:prstDash val="solid"/>
              <a:miter/>
            </a:ln>
          </p:spPr>
        </p:sp>
        <p:sp>
          <p:nvSpPr>
            <p:cNvPr id="67" name="TextBox 67"/>
            <p:cNvSpPr txBox="1"/>
            <p:nvPr/>
          </p:nvSpPr>
          <p:spPr>
            <a:xfrm>
              <a:off x="0" y="0"/>
              <a:ext cx="1019128" cy="930551"/>
            </a:xfrm>
            <a:prstGeom prst="rect">
              <a:avLst/>
            </a:prstGeom>
          </p:spPr>
          <p:txBody>
            <a:bodyPr lIns="14199" tIns="14199" rIns="14199" bIns="14199" rtlCol="0" anchor="ctr"/>
            <a:lstStyle/>
            <a:p>
              <a:pPr algn="ctr">
                <a:lnSpc>
                  <a:spcPts val="629"/>
                </a:lnSpc>
              </a:pPr>
              <a:endParaRPr/>
            </a:p>
            <a:p>
              <a:pPr algn="ctr">
                <a:lnSpc>
                  <a:spcPts val="629"/>
                </a:lnSpc>
              </a:pPr>
              <a:endParaRPr/>
            </a:p>
            <a:p>
              <a:pPr algn="ctr">
                <a:lnSpc>
                  <a:spcPts val="629"/>
                </a:lnSpc>
              </a:pPr>
              <a:endParaRPr/>
            </a:p>
            <a:p>
              <a:pPr algn="ctr">
                <a:lnSpc>
                  <a:spcPts val="629"/>
                </a:lnSpc>
              </a:pPr>
              <a:endParaRPr/>
            </a:p>
            <a:p>
              <a:pPr algn="ctr">
                <a:lnSpc>
                  <a:spcPts val="629"/>
                </a:lnSpc>
              </a:pPr>
              <a:r>
                <a:rPr lang="en-US" sz="520">
                  <a:solidFill>
                    <a:srgbClr val="4A2E6F"/>
                  </a:solidFill>
                  <a:latin typeface="DM Sans"/>
                  <a:ea typeface="DM Sans"/>
                  <a:cs typeface="DM Sans"/>
                  <a:sym typeface="DM Sans"/>
                </a:rPr>
                <a:t>Celebrations </a:t>
              </a:r>
            </a:p>
            <a:p>
              <a:pPr algn="ctr">
                <a:lnSpc>
                  <a:spcPts val="629"/>
                </a:lnSpc>
              </a:pPr>
              <a:r>
                <a:rPr lang="en-US" sz="520">
                  <a:solidFill>
                    <a:srgbClr val="4A2E6F"/>
                  </a:solidFill>
                  <a:latin typeface="DM Sans"/>
                  <a:ea typeface="DM Sans"/>
                  <a:cs typeface="DM Sans"/>
                  <a:sym typeface="DM Sans"/>
                </a:rPr>
                <a:t>of pupil </a:t>
              </a:r>
            </a:p>
            <a:p>
              <a:pPr algn="ctr">
                <a:lnSpc>
                  <a:spcPts val="629"/>
                </a:lnSpc>
              </a:pPr>
              <a:r>
                <a:rPr lang="en-US" sz="520">
                  <a:solidFill>
                    <a:srgbClr val="4A2E6F"/>
                  </a:solidFill>
                  <a:latin typeface="DM Sans"/>
                  <a:ea typeface="DM Sans"/>
                  <a:cs typeface="DM Sans"/>
                  <a:sym typeface="DM Sans"/>
                </a:rPr>
                <a:t>achievements</a:t>
              </a:r>
            </a:p>
          </p:txBody>
        </p:sp>
      </p:grpSp>
      <p:sp>
        <p:nvSpPr>
          <p:cNvPr id="68" name="Freeform 68"/>
          <p:cNvSpPr/>
          <p:nvPr/>
        </p:nvSpPr>
        <p:spPr>
          <a:xfrm>
            <a:off x="1085851" y="7554856"/>
            <a:ext cx="178773" cy="209705"/>
          </a:xfrm>
          <a:custGeom>
            <a:avLst/>
            <a:gdLst/>
            <a:ahLst/>
            <a:cxnLst/>
            <a:rect l="l" t="t" r="r" b="b"/>
            <a:pathLst>
              <a:path w="178773" h="209705">
                <a:moveTo>
                  <a:pt x="0" y="0"/>
                </a:moveTo>
                <a:lnTo>
                  <a:pt x="178773" y="0"/>
                </a:lnTo>
                <a:lnTo>
                  <a:pt x="178773" y="209705"/>
                </a:lnTo>
                <a:lnTo>
                  <a:pt x="0" y="209705"/>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69" name="Freeform 69"/>
          <p:cNvSpPr/>
          <p:nvPr/>
        </p:nvSpPr>
        <p:spPr>
          <a:xfrm>
            <a:off x="1839633" y="7554856"/>
            <a:ext cx="211450" cy="194798"/>
          </a:xfrm>
          <a:custGeom>
            <a:avLst/>
            <a:gdLst/>
            <a:ahLst/>
            <a:cxnLst/>
            <a:rect l="l" t="t" r="r" b="b"/>
            <a:pathLst>
              <a:path w="211450" h="194798">
                <a:moveTo>
                  <a:pt x="0" y="0"/>
                </a:moveTo>
                <a:lnTo>
                  <a:pt x="211450" y="0"/>
                </a:lnTo>
                <a:lnTo>
                  <a:pt x="211450" y="194799"/>
                </a:lnTo>
                <a:lnTo>
                  <a:pt x="0" y="194799"/>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grpSp>
        <p:nvGrpSpPr>
          <p:cNvPr id="70" name="Group 70"/>
          <p:cNvGrpSpPr/>
          <p:nvPr/>
        </p:nvGrpSpPr>
        <p:grpSpPr>
          <a:xfrm>
            <a:off x="0" y="0"/>
            <a:ext cx="7560000" cy="1285109"/>
            <a:chOff x="0" y="0"/>
            <a:chExt cx="2709333" cy="460554"/>
          </a:xfrm>
        </p:grpSpPr>
        <p:sp>
          <p:nvSpPr>
            <p:cNvPr id="71" name="Freeform 71"/>
            <p:cNvSpPr/>
            <p:nvPr/>
          </p:nvSpPr>
          <p:spPr>
            <a:xfrm>
              <a:off x="0" y="0"/>
              <a:ext cx="2709333" cy="460554"/>
            </a:xfrm>
            <a:custGeom>
              <a:avLst/>
              <a:gdLst/>
              <a:ahLst/>
              <a:cxnLst/>
              <a:rect l="l" t="t" r="r" b="b"/>
              <a:pathLst>
                <a:path w="2709333" h="460554">
                  <a:moveTo>
                    <a:pt x="0" y="0"/>
                  </a:moveTo>
                  <a:lnTo>
                    <a:pt x="2709333" y="0"/>
                  </a:lnTo>
                  <a:lnTo>
                    <a:pt x="2709333" y="460554"/>
                  </a:lnTo>
                  <a:lnTo>
                    <a:pt x="0" y="460554"/>
                  </a:lnTo>
                  <a:close/>
                </a:path>
              </a:pathLst>
            </a:custGeom>
            <a:solidFill>
              <a:srgbClr val="865CBC"/>
            </a:solidFill>
          </p:spPr>
        </p:sp>
        <p:sp>
          <p:nvSpPr>
            <p:cNvPr id="72" name="TextBox 72"/>
            <p:cNvSpPr txBox="1"/>
            <p:nvPr/>
          </p:nvSpPr>
          <p:spPr>
            <a:xfrm>
              <a:off x="0" y="-28575"/>
              <a:ext cx="2709333" cy="489129"/>
            </a:xfrm>
            <a:prstGeom prst="rect">
              <a:avLst/>
            </a:prstGeom>
          </p:spPr>
          <p:txBody>
            <a:bodyPr lIns="50800" tIns="50800" rIns="50800" bIns="50800" rtlCol="0" anchor="ctr"/>
            <a:lstStyle/>
            <a:p>
              <a:pPr algn="ctr">
                <a:lnSpc>
                  <a:spcPts val="1679"/>
                </a:lnSpc>
              </a:pPr>
              <a:endParaRPr/>
            </a:p>
          </p:txBody>
        </p:sp>
      </p:grpSp>
      <p:grpSp>
        <p:nvGrpSpPr>
          <p:cNvPr id="73" name="Group 73"/>
          <p:cNvGrpSpPr/>
          <p:nvPr/>
        </p:nvGrpSpPr>
        <p:grpSpPr>
          <a:xfrm>
            <a:off x="-387299" y="-114259"/>
            <a:ext cx="1664220" cy="1664220"/>
            <a:chOff x="0" y="0"/>
            <a:chExt cx="812800" cy="812800"/>
          </a:xfrm>
        </p:grpSpPr>
        <p:sp>
          <p:nvSpPr>
            <p:cNvPr id="74" name="Freeform 7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FBFC"/>
            </a:solidFill>
          </p:spPr>
        </p:sp>
        <p:sp>
          <p:nvSpPr>
            <p:cNvPr id="75" name="TextBox 75"/>
            <p:cNvSpPr txBox="1"/>
            <p:nvPr/>
          </p:nvSpPr>
          <p:spPr>
            <a:xfrm>
              <a:off x="76200" y="47625"/>
              <a:ext cx="660400" cy="688975"/>
            </a:xfrm>
            <a:prstGeom prst="rect">
              <a:avLst/>
            </a:prstGeom>
          </p:spPr>
          <p:txBody>
            <a:bodyPr lIns="50800" tIns="50800" rIns="50800" bIns="50800" rtlCol="0" anchor="ctr"/>
            <a:lstStyle/>
            <a:p>
              <a:pPr algn="ctr">
                <a:lnSpc>
                  <a:spcPts val="1679"/>
                </a:lnSpc>
              </a:pPr>
              <a:endParaRPr/>
            </a:p>
          </p:txBody>
        </p:sp>
      </p:grpSp>
      <p:sp>
        <p:nvSpPr>
          <p:cNvPr id="76" name="TextBox 76"/>
          <p:cNvSpPr txBox="1"/>
          <p:nvPr/>
        </p:nvSpPr>
        <p:spPr>
          <a:xfrm>
            <a:off x="254657" y="6436749"/>
            <a:ext cx="3424596" cy="1045845"/>
          </a:xfrm>
          <a:prstGeom prst="rect">
            <a:avLst/>
          </a:prstGeom>
        </p:spPr>
        <p:txBody>
          <a:bodyPr lIns="0" tIns="0" rIns="0" bIns="0" rtlCol="0" anchor="t">
            <a:spAutoFit/>
          </a:bodyPr>
          <a:lstStyle/>
          <a:p>
            <a:pPr algn="l">
              <a:lnSpc>
                <a:spcPts val="1679"/>
              </a:lnSpc>
              <a:spcBef>
                <a:spcPct val="0"/>
              </a:spcBef>
            </a:pPr>
            <a:r>
              <a:rPr lang="en-US" sz="1200" dirty="0">
                <a:solidFill>
                  <a:srgbClr val="000000"/>
                </a:solidFill>
                <a:latin typeface="DM Sans"/>
                <a:ea typeface="DM Sans"/>
                <a:cs typeface="DM Sans"/>
                <a:sym typeface="DM Sans"/>
              </a:rPr>
              <a:t>Class Dojo is our school communication platform and reward system that teachers, children, and families use every day to build close-knit communities. Through Class Dojos we will share:</a:t>
            </a:r>
          </a:p>
        </p:txBody>
      </p:sp>
      <p:sp>
        <p:nvSpPr>
          <p:cNvPr id="77" name="TextBox 77"/>
          <p:cNvSpPr txBox="1"/>
          <p:nvPr/>
        </p:nvSpPr>
        <p:spPr>
          <a:xfrm>
            <a:off x="207682" y="1209985"/>
            <a:ext cx="7144635" cy="643509"/>
          </a:xfrm>
          <a:prstGeom prst="rect">
            <a:avLst/>
          </a:prstGeom>
        </p:spPr>
        <p:txBody>
          <a:bodyPr lIns="0" tIns="0" rIns="0" bIns="0" rtlCol="0" anchor="t">
            <a:spAutoFit/>
          </a:bodyPr>
          <a:lstStyle/>
          <a:p>
            <a:pPr algn="ctr">
              <a:lnSpc>
                <a:spcPts val="1679"/>
              </a:lnSpc>
            </a:pPr>
            <a:endParaRPr dirty="0"/>
          </a:p>
          <a:p>
            <a:pPr algn="ctr">
              <a:lnSpc>
                <a:spcPts val="1679"/>
              </a:lnSpc>
            </a:pPr>
            <a:endParaRPr lang="en-US" sz="1200" b="1" dirty="0">
              <a:solidFill>
                <a:srgbClr val="000000"/>
              </a:solidFill>
              <a:latin typeface="DM Sans Bold"/>
              <a:ea typeface="DM Sans Bold"/>
              <a:cs typeface="DM Sans Bold"/>
              <a:sym typeface="DM Sans Bold"/>
            </a:endParaRPr>
          </a:p>
          <a:p>
            <a:pPr algn="ctr">
              <a:lnSpc>
                <a:spcPts val="1679"/>
              </a:lnSpc>
              <a:spcBef>
                <a:spcPct val="0"/>
              </a:spcBef>
            </a:pPr>
            <a:endParaRPr lang="en-US" sz="1200" b="1" dirty="0">
              <a:solidFill>
                <a:srgbClr val="000000"/>
              </a:solidFill>
              <a:latin typeface="DM Sans Bold"/>
              <a:ea typeface="DM Sans Bold"/>
              <a:cs typeface="DM Sans Bold"/>
              <a:sym typeface="DM Sans Bold"/>
            </a:endParaRPr>
          </a:p>
        </p:txBody>
      </p:sp>
      <p:sp>
        <p:nvSpPr>
          <p:cNvPr id="78" name="TextBox 78"/>
          <p:cNvSpPr txBox="1"/>
          <p:nvPr/>
        </p:nvSpPr>
        <p:spPr>
          <a:xfrm>
            <a:off x="2280764" y="8472718"/>
            <a:ext cx="962296" cy="776579"/>
          </a:xfrm>
          <a:prstGeom prst="rect">
            <a:avLst/>
          </a:prstGeom>
        </p:spPr>
        <p:txBody>
          <a:bodyPr lIns="0" tIns="0" rIns="0" bIns="0" rtlCol="0" anchor="t">
            <a:spAutoFit/>
          </a:bodyPr>
          <a:lstStyle/>
          <a:p>
            <a:pPr algn="ctr">
              <a:lnSpc>
                <a:spcPts val="692"/>
              </a:lnSpc>
            </a:pPr>
            <a:endParaRPr/>
          </a:p>
          <a:p>
            <a:pPr algn="ctr">
              <a:lnSpc>
                <a:spcPts val="692"/>
              </a:lnSpc>
            </a:pPr>
            <a:endParaRP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Green T-Shirt</a:t>
            </a: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Black shorts/joggers or leggings</a:t>
            </a: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ALL Black Trainers/ plimsoles</a:t>
            </a:r>
          </a:p>
          <a:p>
            <a:pPr marL="106858" lvl="1" indent="-53429" algn="l">
              <a:lnSpc>
                <a:spcPts val="692"/>
              </a:lnSpc>
              <a:buFont typeface="Arial"/>
              <a:buChar char="•"/>
            </a:pPr>
            <a:r>
              <a:rPr lang="en-US" sz="494" b="1">
                <a:solidFill>
                  <a:srgbClr val="FAFBFC"/>
                </a:solidFill>
                <a:latin typeface="DM Sans Bold"/>
                <a:ea typeface="DM Sans Bold"/>
                <a:cs typeface="DM Sans Bold"/>
                <a:sym typeface="DM Sans Bold"/>
              </a:rPr>
              <a:t>Purple Hoodies are also allowed</a:t>
            </a:r>
          </a:p>
        </p:txBody>
      </p:sp>
      <p:sp>
        <p:nvSpPr>
          <p:cNvPr id="79" name="Freeform 79"/>
          <p:cNvSpPr/>
          <p:nvPr/>
        </p:nvSpPr>
        <p:spPr>
          <a:xfrm>
            <a:off x="108000" y="165973"/>
            <a:ext cx="1014087" cy="1014087"/>
          </a:xfrm>
          <a:custGeom>
            <a:avLst/>
            <a:gdLst/>
            <a:ahLst/>
            <a:cxnLst/>
            <a:rect l="l" t="t" r="r" b="b"/>
            <a:pathLst>
              <a:path w="1014087" h="1014087">
                <a:moveTo>
                  <a:pt x="0" y="0"/>
                </a:moveTo>
                <a:lnTo>
                  <a:pt x="1014087" y="0"/>
                </a:lnTo>
                <a:lnTo>
                  <a:pt x="1014087" y="1014087"/>
                </a:lnTo>
                <a:lnTo>
                  <a:pt x="0" y="1014087"/>
                </a:lnTo>
                <a:lnTo>
                  <a:pt x="0" y="0"/>
                </a:lnTo>
                <a:close/>
              </a:path>
            </a:pathLst>
          </a:custGeom>
          <a:blipFill>
            <a:blip r:embed="rId25"/>
            <a:stretch>
              <a:fillRect/>
            </a:stretch>
          </a:blipFill>
        </p:spPr>
      </p:sp>
      <p:sp>
        <p:nvSpPr>
          <p:cNvPr id="80" name="Freeform 80"/>
          <p:cNvSpPr/>
          <p:nvPr/>
        </p:nvSpPr>
        <p:spPr>
          <a:xfrm>
            <a:off x="2280764" y="717851"/>
            <a:ext cx="3280070" cy="477101"/>
          </a:xfrm>
          <a:custGeom>
            <a:avLst/>
            <a:gdLst/>
            <a:ahLst/>
            <a:cxnLst/>
            <a:rect l="l" t="t" r="r" b="b"/>
            <a:pathLst>
              <a:path w="3280070" h="477101">
                <a:moveTo>
                  <a:pt x="0" y="0"/>
                </a:moveTo>
                <a:lnTo>
                  <a:pt x="3280069" y="0"/>
                </a:lnTo>
                <a:lnTo>
                  <a:pt x="3280069" y="477101"/>
                </a:lnTo>
                <a:lnTo>
                  <a:pt x="0" y="477101"/>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grpSp>
        <p:nvGrpSpPr>
          <p:cNvPr id="81" name="Group 81"/>
          <p:cNvGrpSpPr/>
          <p:nvPr/>
        </p:nvGrpSpPr>
        <p:grpSpPr>
          <a:xfrm>
            <a:off x="3847340" y="2936169"/>
            <a:ext cx="3574094" cy="2835472"/>
            <a:chOff x="0" y="0"/>
            <a:chExt cx="3098496" cy="2458161"/>
          </a:xfrm>
        </p:grpSpPr>
        <p:sp>
          <p:nvSpPr>
            <p:cNvPr id="82" name="Freeform 82"/>
            <p:cNvSpPr/>
            <p:nvPr/>
          </p:nvSpPr>
          <p:spPr>
            <a:xfrm>
              <a:off x="0" y="0"/>
              <a:ext cx="3098497" cy="2458161"/>
            </a:xfrm>
            <a:custGeom>
              <a:avLst/>
              <a:gdLst/>
              <a:ahLst/>
              <a:cxnLst/>
              <a:rect l="l" t="t" r="r" b="b"/>
              <a:pathLst>
                <a:path w="3098497" h="2458161">
                  <a:moveTo>
                    <a:pt x="0" y="0"/>
                  </a:moveTo>
                  <a:lnTo>
                    <a:pt x="3098497" y="0"/>
                  </a:lnTo>
                  <a:lnTo>
                    <a:pt x="3098497" y="2458161"/>
                  </a:lnTo>
                  <a:lnTo>
                    <a:pt x="0" y="2458161"/>
                  </a:lnTo>
                  <a:close/>
                </a:path>
              </a:pathLst>
            </a:custGeom>
            <a:solidFill>
              <a:srgbClr val="FEFEFE"/>
            </a:solidFill>
            <a:ln w="9525" cap="sq">
              <a:solidFill>
                <a:srgbClr val="3D8E87"/>
              </a:solidFill>
              <a:prstDash val="solid"/>
              <a:miter/>
            </a:ln>
          </p:spPr>
        </p:sp>
        <p:sp>
          <p:nvSpPr>
            <p:cNvPr id="83" name="TextBox 83"/>
            <p:cNvSpPr txBox="1"/>
            <p:nvPr/>
          </p:nvSpPr>
          <p:spPr>
            <a:xfrm>
              <a:off x="0" y="-9525"/>
              <a:ext cx="3098496" cy="2467686"/>
            </a:xfrm>
            <a:prstGeom prst="rect">
              <a:avLst/>
            </a:prstGeom>
          </p:spPr>
          <p:txBody>
            <a:bodyPr lIns="21000" tIns="21000" rIns="21000" bIns="21000" rtlCol="0" anchor="ctr"/>
            <a:lstStyle/>
            <a:p>
              <a:pPr algn="ctr">
                <a:lnSpc>
                  <a:spcPts val="674"/>
                </a:lnSpc>
              </a:pPr>
              <a:endParaRPr/>
            </a:p>
          </p:txBody>
        </p:sp>
      </p:grpSp>
      <p:sp>
        <p:nvSpPr>
          <p:cNvPr id="84" name="Freeform 84"/>
          <p:cNvSpPr/>
          <p:nvPr/>
        </p:nvSpPr>
        <p:spPr>
          <a:xfrm>
            <a:off x="4413688" y="4446946"/>
            <a:ext cx="889944" cy="1269838"/>
          </a:xfrm>
          <a:custGeom>
            <a:avLst/>
            <a:gdLst/>
            <a:ahLst/>
            <a:cxnLst/>
            <a:rect l="l" t="t" r="r" b="b"/>
            <a:pathLst>
              <a:path w="889944" h="1269838">
                <a:moveTo>
                  <a:pt x="0" y="0"/>
                </a:moveTo>
                <a:lnTo>
                  <a:pt x="889944" y="0"/>
                </a:lnTo>
                <a:lnTo>
                  <a:pt x="889944" y="1269839"/>
                </a:lnTo>
                <a:lnTo>
                  <a:pt x="0" y="1269839"/>
                </a:lnTo>
                <a:lnTo>
                  <a:pt x="0" y="0"/>
                </a:lnTo>
                <a:close/>
              </a:path>
            </a:pathLst>
          </a:custGeom>
          <a:blipFill>
            <a:blip r:embed="rId28"/>
            <a:stretch>
              <a:fillRect l="-687" t="-3574" b="-9557"/>
            </a:stretch>
          </a:blipFill>
        </p:spPr>
      </p:sp>
      <p:sp>
        <p:nvSpPr>
          <p:cNvPr id="85" name="Freeform 85"/>
          <p:cNvSpPr/>
          <p:nvPr/>
        </p:nvSpPr>
        <p:spPr>
          <a:xfrm>
            <a:off x="3932540" y="3028778"/>
            <a:ext cx="455560" cy="424810"/>
          </a:xfrm>
          <a:custGeom>
            <a:avLst/>
            <a:gdLst/>
            <a:ahLst/>
            <a:cxnLst/>
            <a:rect l="l" t="t" r="r" b="b"/>
            <a:pathLst>
              <a:path w="455560" h="424810">
                <a:moveTo>
                  <a:pt x="0" y="0"/>
                </a:moveTo>
                <a:lnTo>
                  <a:pt x="455560" y="0"/>
                </a:lnTo>
                <a:lnTo>
                  <a:pt x="455560" y="424810"/>
                </a:lnTo>
                <a:lnTo>
                  <a:pt x="0" y="424810"/>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86" name="TextBox 86"/>
          <p:cNvSpPr txBox="1"/>
          <p:nvPr/>
        </p:nvSpPr>
        <p:spPr>
          <a:xfrm>
            <a:off x="5058844" y="3255955"/>
            <a:ext cx="1344817" cy="197633"/>
          </a:xfrm>
          <a:prstGeom prst="rect">
            <a:avLst/>
          </a:prstGeom>
        </p:spPr>
        <p:txBody>
          <a:bodyPr lIns="0" tIns="0" rIns="0" bIns="0" rtlCol="0" anchor="t">
            <a:spAutoFit/>
          </a:bodyPr>
          <a:lstStyle/>
          <a:p>
            <a:pPr algn="r">
              <a:lnSpc>
                <a:spcPts val="1675"/>
              </a:lnSpc>
            </a:pPr>
            <a:r>
              <a:rPr lang="en-US" sz="1196" b="1">
                <a:solidFill>
                  <a:srgbClr val="000000"/>
                </a:solidFill>
                <a:latin typeface="Mountains of Christmas Bold"/>
                <a:ea typeface="Mountains of Christmas Bold"/>
                <a:cs typeface="Mountains of Christmas Bold"/>
                <a:sym typeface="Mountains of Christmas Bold"/>
              </a:rPr>
              <a:t>Attendance &amp; Absences</a:t>
            </a:r>
          </a:p>
        </p:txBody>
      </p:sp>
      <p:sp>
        <p:nvSpPr>
          <p:cNvPr id="87" name="Freeform 87"/>
          <p:cNvSpPr/>
          <p:nvPr/>
        </p:nvSpPr>
        <p:spPr>
          <a:xfrm rot="546261">
            <a:off x="4886504" y="3099451"/>
            <a:ext cx="1710250" cy="530177"/>
          </a:xfrm>
          <a:custGeom>
            <a:avLst/>
            <a:gdLst/>
            <a:ahLst/>
            <a:cxnLst/>
            <a:rect l="l" t="t" r="r" b="b"/>
            <a:pathLst>
              <a:path w="1710250" h="530177">
                <a:moveTo>
                  <a:pt x="0" y="0"/>
                </a:moveTo>
                <a:lnTo>
                  <a:pt x="1710250" y="0"/>
                </a:lnTo>
                <a:lnTo>
                  <a:pt x="1710250" y="530178"/>
                </a:lnTo>
                <a:lnTo>
                  <a:pt x="0" y="53017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88" name="Freeform 88"/>
          <p:cNvSpPr/>
          <p:nvPr/>
        </p:nvSpPr>
        <p:spPr>
          <a:xfrm>
            <a:off x="5278044" y="4447398"/>
            <a:ext cx="1777646" cy="1269386"/>
          </a:xfrm>
          <a:custGeom>
            <a:avLst/>
            <a:gdLst/>
            <a:ahLst/>
            <a:cxnLst/>
            <a:rect l="l" t="t" r="r" b="b"/>
            <a:pathLst>
              <a:path w="1777646" h="1269386">
                <a:moveTo>
                  <a:pt x="0" y="0"/>
                </a:moveTo>
                <a:lnTo>
                  <a:pt x="1777646" y="0"/>
                </a:lnTo>
                <a:lnTo>
                  <a:pt x="1777646" y="1269387"/>
                </a:lnTo>
                <a:lnTo>
                  <a:pt x="0" y="1269387"/>
                </a:lnTo>
                <a:lnTo>
                  <a:pt x="0" y="0"/>
                </a:lnTo>
                <a:close/>
              </a:path>
            </a:pathLst>
          </a:custGeom>
          <a:blipFill>
            <a:blip r:embed="rId31"/>
            <a:stretch>
              <a:fillRect l="-820" r="-820"/>
            </a:stretch>
          </a:blipFill>
        </p:spPr>
      </p:sp>
      <p:grpSp>
        <p:nvGrpSpPr>
          <p:cNvPr id="89" name="Group 89"/>
          <p:cNvGrpSpPr/>
          <p:nvPr/>
        </p:nvGrpSpPr>
        <p:grpSpPr>
          <a:xfrm>
            <a:off x="179908" y="8303168"/>
            <a:ext cx="3574094" cy="2217202"/>
            <a:chOff x="0" y="0"/>
            <a:chExt cx="3098496" cy="1922164"/>
          </a:xfrm>
        </p:grpSpPr>
        <p:sp>
          <p:nvSpPr>
            <p:cNvPr id="90" name="Freeform 90"/>
            <p:cNvSpPr/>
            <p:nvPr/>
          </p:nvSpPr>
          <p:spPr>
            <a:xfrm>
              <a:off x="0" y="0"/>
              <a:ext cx="3098497" cy="1922163"/>
            </a:xfrm>
            <a:custGeom>
              <a:avLst/>
              <a:gdLst/>
              <a:ahLst/>
              <a:cxnLst/>
              <a:rect l="l" t="t" r="r" b="b"/>
              <a:pathLst>
                <a:path w="3098497" h="1922163">
                  <a:moveTo>
                    <a:pt x="0" y="0"/>
                  </a:moveTo>
                  <a:lnTo>
                    <a:pt x="3098497" y="0"/>
                  </a:lnTo>
                  <a:lnTo>
                    <a:pt x="3098497" y="1922163"/>
                  </a:lnTo>
                  <a:lnTo>
                    <a:pt x="0" y="1922163"/>
                  </a:lnTo>
                  <a:close/>
                </a:path>
              </a:pathLst>
            </a:custGeom>
            <a:solidFill>
              <a:srgbClr val="B5ACCE"/>
            </a:solidFill>
            <a:ln w="9525" cap="sq">
              <a:solidFill>
                <a:srgbClr val="3D8E87"/>
              </a:solidFill>
              <a:prstDash val="solid"/>
              <a:miter/>
            </a:ln>
          </p:spPr>
        </p:sp>
        <p:sp>
          <p:nvSpPr>
            <p:cNvPr id="91" name="TextBox 91"/>
            <p:cNvSpPr txBox="1"/>
            <p:nvPr/>
          </p:nvSpPr>
          <p:spPr>
            <a:xfrm>
              <a:off x="0" y="-9525"/>
              <a:ext cx="3098496" cy="1931689"/>
            </a:xfrm>
            <a:prstGeom prst="rect">
              <a:avLst/>
            </a:prstGeom>
          </p:spPr>
          <p:txBody>
            <a:bodyPr lIns="21000" tIns="21000" rIns="21000" bIns="21000" rtlCol="0" anchor="ctr"/>
            <a:lstStyle/>
            <a:p>
              <a:pPr algn="ctr">
                <a:lnSpc>
                  <a:spcPts val="674"/>
                </a:lnSpc>
              </a:pPr>
              <a:endParaRPr/>
            </a:p>
          </p:txBody>
        </p:sp>
      </p:grpSp>
      <p:sp>
        <p:nvSpPr>
          <p:cNvPr id="92" name="TextBox 92"/>
          <p:cNvSpPr txBox="1"/>
          <p:nvPr/>
        </p:nvSpPr>
        <p:spPr>
          <a:xfrm>
            <a:off x="254657" y="8350793"/>
            <a:ext cx="1755915" cy="1884045"/>
          </a:xfrm>
          <a:prstGeom prst="rect">
            <a:avLst/>
          </a:prstGeom>
        </p:spPr>
        <p:txBody>
          <a:bodyPr lIns="0" tIns="0" rIns="0" bIns="0" rtlCol="0" anchor="t">
            <a:spAutoFit/>
          </a:bodyPr>
          <a:lstStyle/>
          <a:p>
            <a:pPr algn="ctr">
              <a:lnSpc>
                <a:spcPts val="1679"/>
              </a:lnSpc>
            </a:pPr>
            <a:endParaRPr/>
          </a:p>
          <a:p>
            <a:pPr algn="ctr">
              <a:lnSpc>
                <a:spcPts val="1679"/>
              </a:lnSpc>
            </a:pPr>
            <a:endParaRPr/>
          </a:p>
          <a:p>
            <a:pPr marL="259080" lvl="1" indent="-129540" algn="l">
              <a:lnSpc>
                <a:spcPts val="1679"/>
              </a:lnSpc>
              <a:buFont typeface="Arial"/>
              <a:buChar char="•"/>
            </a:pPr>
            <a:r>
              <a:rPr lang="en-US" sz="1200">
                <a:solidFill>
                  <a:srgbClr val="000000"/>
                </a:solidFill>
                <a:latin typeface="DM Sans"/>
                <a:ea typeface="DM Sans"/>
                <a:cs typeface="DM Sans"/>
                <a:sym typeface="DM Sans"/>
              </a:rPr>
              <a:t>Green T-Shirt</a:t>
            </a:r>
          </a:p>
          <a:p>
            <a:pPr marL="259080" lvl="1" indent="-129540" algn="l">
              <a:lnSpc>
                <a:spcPts val="1679"/>
              </a:lnSpc>
              <a:buFont typeface="Arial"/>
              <a:buChar char="•"/>
            </a:pPr>
            <a:r>
              <a:rPr lang="en-US" sz="1200">
                <a:solidFill>
                  <a:srgbClr val="000000"/>
                </a:solidFill>
                <a:latin typeface="DM Sans"/>
                <a:ea typeface="DM Sans"/>
                <a:cs typeface="DM Sans"/>
                <a:sym typeface="DM Sans"/>
              </a:rPr>
              <a:t>Black Shorts/Joggers or Leggings</a:t>
            </a:r>
          </a:p>
          <a:p>
            <a:pPr marL="259080" lvl="1" indent="-129540" algn="l">
              <a:lnSpc>
                <a:spcPts val="1679"/>
              </a:lnSpc>
              <a:buFont typeface="Arial"/>
              <a:buChar char="•"/>
            </a:pPr>
            <a:r>
              <a:rPr lang="en-US" sz="1200">
                <a:solidFill>
                  <a:srgbClr val="000000"/>
                </a:solidFill>
                <a:latin typeface="DM Sans"/>
                <a:ea typeface="DM Sans"/>
                <a:cs typeface="DM Sans"/>
                <a:sym typeface="DM Sans"/>
              </a:rPr>
              <a:t>ALL Black Trainers/ Plimsoles</a:t>
            </a:r>
          </a:p>
          <a:p>
            <a:pPr marL="259080" lvl="1" indent="-129540" algn="l">
              <a:lnSpc>
                <a:spcPts val="1679"/>
              </a:lnSpc>
              <a:buFont typeface="Arial"/>
              <a:buChar char="•"/>
            </a:pPr>
            <a:r>
              <a:rPr lang="en-US" sz="1200">
                <a:solidFill>
                  <a:srgbClr val="000000"/>
                </a:solidFill>
                <a:latin typeface="DM Sans"/>
                <a:ea typeface="DM Sans"/>
                <a:cs typeface="DM Sans"/>
                <a:sym typeface="DM Sans"/>
              </a:rPr>
              <a:t>Purple Hoodies are also allowed</a:t>
            </a:r>
          </a:p>
        </p:txBody>
      </p:sp>
      <p:sp>
        <p:nvSpPr>
          <p:cNvPr id="93" name="Freeform 93"/>
          <p:cNvSpPr/>
          <p:nvPr/>
        </p:nvSpPr>
        <p:spPr>
          <a:xfrm>
            <a:off x="2568782" y="7580023"/>
            <a:ext cx="180706" cy="207410"/>
          </a:xfrm>
          <a:custGeom>
            <a:avLst/>
            <a:gdLst/>
            <a:ahLst/>
            <a:cxnLst/>
            <a:rect l="l" t="t" r="r" b="b"/>
            <a:pathLst>
              <a:path w="180706" h="207410">
                <a:moveTo>
                  <a:pt x="0" y="0"/>
                </a:moveTo>
                <a:lnTo>
                  <a:pt x="180707" y="0"/>
                </a:lnTo>
                <a:lnTo>
                  <a:pt x="180707" y="207411"/>
                </a:lnTo>
                <a:lnTo>
                  <a:pt x="0" y="207411"/>
                </a:lnTo>
                <a:lnTo>
                  <a:pt x="0" y="0"/>
                </a:lnTo>
                <a:close/>
              </a:path>
            </a:pathLst>
          </a:custGeom>
          <a:blipFill>
            <a:blip r:embed="rId32">
              <a:extLst>
                <a:ext uri="{96DAC541-7B7A-43D3-8B79-37D633B846F1}">
                  <asvg:svgBlip xmlns:asvg="http://schemas.microsoft.com/office/drawing/2016/SVG/main" r:embed="rId33"/>
                </a:ext>
              </a:extLst>
            </a:blip>
            <a:stretch>
              <a:fillRect/>
            </a:stretch>
          </a:blipFill>
        </p:spPr>
      </p:sp>
      <p:sp>
        <p:nvSpPr>
          <p:cNvPr id="94" name="Freeform 94"/>
          <p:cNvSpPr/>
          <p:nvPr/>
        </p:nvSpPr>
        <p:spPr>
          <a:xfrm>
            <a:off x="2987341" y="5981180"/>
            <a:ext cx="719340" cy="614528"/>
          </a:xfrm>
          <a:custGeom>
            <a:avLst/>
            <a:gdLst/>
            <a:ahLst/>
            <a:cxnLst/>
            <a:rect l="l" t="t" r="r" b="b"/>
            <a:pathLst>
              <a:path w="719340" h="614528">
                <a:moveTo>
                  <a:pt x="0" y="0"/>
                </a:moveTo>
                <a:lnTo>
                  <a:pt x="719340" y="0"/>
                </a:lnTo>
                <a:lnTo>
                  <a:pt x="719340" y="614528"/>
                </a:lnTo>
                <a:lnTo>
                  <a:pt x="0" y="614528"/>
                </a:lnTo>
                <a:lnTo>
                  <a:pt x="0" y="0"/>
                </a:lnTo>
                <a:close/>
              </a:path>
            </a:pathLst>
          </a:custGeom>
          <a:blipFill>
            <a:blip r:embed="rId34"/>
            <a:stretch>
              <a:fillRect r="-189591"/>
            </a:stretch>
          </a:blipFill>
        </p:spPr>
      </p:sp>
      <p:grpSp>
        <p:nvGrpSpPr>
          <p:cNvPr id="95" name="Group 95"/>
          <p:cNvGrpSpPr/>
          <p:nvPr/>
        </p:nvGrpSpPr>
        <p:grpSpPr>
          <a:xfrm>
            <a:off x="291638" y="8381835"/>
            <a:ext cx="1675317" cy="358782"/>
            <a:chOff x="0" y="0"/>
            <a:chExt cx="1382865" cy="296151"/>
          </a:xfrm>
        </p:grpSpPr>
        <p:sp>
          <p:nvSpPr>
            <p:cNvPr id="96" name="Freeform 96"/>
            <p:cNvSpPr/>
            <p:nvPr/>
          </p:nvSpPr>
          <p:spPr>
            <a:xfrm>
              <a:off x="0" y="0"/>
              <a:ext cx="1382865" cy="296151"/>
            </a:xfrm>
            <a:custGeom>
              <a:avLst/>
              <a:gdLst/>
              <a:ahLst/>
              <a:cxnLst/>
              <a:rect l="l" t="t" r="r" b="b"/>
              <a:pathLst>
                <a:path w="1382865" h="296151">
                  <a:moveTo>
                    <a:pt x="0" y="0"/>
                  </a:moveTo>
                  <a:lnTo>
                    <a:pt x="1382865" y="0"/>
                  </a:lnTo>
                  <a:lnTo>
                    <a:pt x="1382865" y="296151"/>
                  </a:lnTo>
                  <a:lnTo>
                    <a:pt x="0" y="296151"/>
                  </a:lnTo>
                  <a:close/>
                </a:path>
              </a:pathLst>
            </a:custGeom>
            <a:solidFill>
              <a:srgbClr val="42C1A2"/>
            </a:solidFill>
          </p:spPr>
        </p:sp>
        <p:sp>
          <p:nvSpPr>
            <p:cNvPr id="97" name="TextBox 97"/>
            <p:cNvSpPr txBox="1"/>
            <p:nvPr/>
          </p:nvSpPr>
          <p:spPr>
            <a:xfrm>
              <a:off x="0" y="0"/>
              <a:ext cx="1382865" cy="296151"/>
            </a:xfrm>
            <a:prstGeom prst="rect">
              <a:avLst/>
            </a:prstGeom>
          </p:spPr>
          <p:txBody>
            <a:bodyPr lIns="21000" tIns="21000" rIns="21000" bIns="21000" rtlCol="0" anchor="ctr"/>
            <a:lstStyle/>
            <a:p>
              <a:pPr algn="ctr">
                <a:lnSpc>
                  <a:spcPts val="629"/>
                </a:lnSpc>
              </a:pPr>
              <a:endParaRPr/>
            </a:p>
          </p:txBody>
        </p:sp>
      </p:grpSp>
      <p:grpSp>
        <p:nvGrpSpPr>
          <p:cNvPr id="98" name="Group 98"/>
          <p:cNvGrpSpPr/>
          <p:nvPr/>
        </p:nvGrpSpPr>
        <p:grpSpPr>
          <a:xfrm>
            <a:off x="2042704" y="8340304"/>
            <a:ext cx="1663977" cy="2118306"/>
            <a:chOff x="0" y="0"/>
            <a:chExt cx="596332" cy="759153"/>
          </a:xfrm>
        </p:grpSpPr>
        <p:sp>
          <p:nvSpPr>
            <p:cNvPr id="99" name="Freeform 99"/>
            <p:cNvSpPr/>
            <p:nvPr/>
          </p:nvSpPr>
          <p:spPr>
            <a:xfrm>
              <a:off x="0" y="0"/>
              <a:ext cx="596332" cy="759153"/>
            </a:xfrm>
            <a:custGeom>
              <a:avLst/>
              <a:gdLst/>
              <a:ahLst/>
              <a:cxnLst/>
              <a:rect l="l" t="t" r="r" b="b"/>
              <a:pathLst>
                <a:path w="596332" h="759153">
                  <a:moveTo>
                    <a:pt x="0" y="0"/>
                  </a:moveTo>
                  <a:lnTo>
                    <a:pt x="596332" y="0"/>
                  </a:lnTo>
                  <a:lnTo>
                    <a:pt x="596332" y="759153"/>
                  </a:lnTo>
                  <a:lnTo>
                    <a:pt x="0" y="759153"/>
                  </a:lnTo>
                  <a:close/>
                </a:path>
              </a:pathLst>
            </a:custGeom>
            <a:solidFill>
              <a:srgbClr val="FAFBFC"/>
            </a:solidFill>
          </p:spPr>
        </p:sp>
        <p:sp>
          <p:nvSpPr>
            <p:cNvPr id="100" name="TextBox 100"/>
            <p:cNvSpPr txBox="1"/>
            <p:nvPr/>
          </p:nvSpPr>
          <p:spPr>
            <a:xfrm>
              <a:off x="0" y="-28575"/>
              <a:ext cx="596332" cy="787728"/>
            </a:xfrm>
            <a:prstGeom prst="rect">
              <a:avLst/>
            </a:prstGeom>
          </p:spPr>
          <p:txBody>
            <a:bodyPr lIns="50800" tIns="50800" rIns="50800" bIns="50800" rtlCol="0" anchor="ctr"/>
            <a:lstStyle/>
            <a:p>
              <a:pPr algn="ctr">
                <a:lnSpc>
                  <a:spcPts val="1679"/>
                </a:lnSpc>
              </a:pPr>
              <a:endParaRPr/>
            </a:p>
          </p:txBody>
        </p:sp>
      </p:grpSp>
      <p:sp>
        <p:nvSpPr>
          <p:cNvPr id="101" name="TextBox 101"/>
          <p:cNvSpPr txBox="1"/>
          <p:nvPr/>
        </p:nvSpPr>
        <p:spPr>
          <a:xfrm>
            <a:off x="4619743" y="6124182"/>
            <a:ext cx="2426494" cy="213926"/>
          </a:xfrm>
          <a:prstGeom prst="rect">
            <a:avLst/>
          </a:prstGeom>
        </p:spPr>
        <p:txBody>
          <a:bodyPr lIns="0" tIns="0" rIns="0" bIns="0" rtlCol="0" anchor="t">
            <a:spAutoFit/>
          </a:bodyPr>
          <a:lstStyle/>
          <a:p>
            <a:pPr algn="ctr">
              <a:lnSpc>
                <a:spcPts val="1890"/>
              </a:lnSpc>
            </a:pPr>
            <a:r>
              <a:rPr lang="en-US" sz="1181" b="1">
                <a:solidFill>
                  <a:srgbClr val="4A2E6F"/>
                </a:solidFill>
                <a:latin typeface="Mountains of Christmas Bold"/>
                <a:ea typeface="Mountains of Christmas Bold"/>
                <a:cs typeface="Mountains of Christmas Bold"/>
                <a:sym typeface="Mountains of Christmas Bold"/>
              </a:rPr>
              <a:t>IMPORTANT DATES</a:t>
            </a:r>
          </a:p>
        </p:txBody>
      </p:sp>
      <p:sp>
        <p:nvSpPr>
          <p:cNvPr id="102" name="TextBox 102"/>
          <p:cNvSpPr txBox="1"/>
          <p:nvPr/>
        </p:nvSpPr>
        <p:spPr>
          <a:xfrm>
            <a:off x="768804" y="3255955"/>
            <a:ext cx="2250971" cy="198120"/>
          </a:xfrm>
          <a:prstGeom prst="rect">
            <a:avLst/>
          </a:prstGeom>
        </p:spPr>
        <p:txBody>
          <a:bodyPr lIns="0" tIns="0" rIns="0" bIns="0" rtlCol="0" anchor="t">
            <a:spAutoFit/>
          </a:bodyPr>
          <a:lstStyle/>
          <a:p>
            <a:pPr algn="ctr">
              <a:lnSpc>
                <a:spcPts val="1679"/>
              </a:lnSpc>
              <a:spcBef>
                <a:spcPct val="0"/>
              </a:spcBef>
            </a:pPr>
            <a:r>
              <a:rPr lang="en-US" sz="1200" b="1">
                <a:solidFill>
                  <a:srgbClr val="000000"/>
                </a:solidFill>
                <a:latin typeface="Mountains of Christmas Bold"/>
                <a:ea typeface="Mountains of Christmas Bold"/>
                <a:cs typeface="Mountains of Christmas Bold"/>
                <a:sym typeface="Mountains of Christmas Bold"/>
              </a:rPr>
              <a:t>Be Windy SMART!</a:t>
            </a:r>
          </a:p>
        </p:txBody>
      </p:sp>
      <p:sp>
        <p:nvSpPr>
          <p:cNvPr id="103" name="TextBox 103"/>
          <p:cNvSpPr txBox="1"/>
          <p:nvPr/>
        </p:nvSpPr>
        <p:spPr>
          <a:xfrm>
            <a:off x="977981" y="6090324"/>
            <a:ext cx="1669793" cy="198120"/>
          </a:xfrm>
          <a:prstGeom prst="rect">
            <a:avLst/>
          </a:prstGeom>
        </p:spPr>
        <p:txBody>
          <a:bodyPr lIns="0" tIns="0" rIns="0" bIns="0" rtlCol="0" anchor="t">
            <a:spAutoFit/>
          </a:bodyPr>
          <a:lstStyle/>
          <a:p>
            <a:pPr algn="r">
              <a:lnSpc>
                <a:spcPts val="1679"/>
              </a:lnSpc>
            </a:pPr>
            <a:r>
              <a:rPr lang="en-US" sz="1200" b="1">
                <a:solidFill>
                  <a:srgbClr val="FFFFFF"/>
                </a:solidFill>
                <a:latin typeface="Mountains of Christmas Bold"/>
                <a:ea typeface="Mountains of Christmas Bold"/>
                <a:cs typeface="Mountains of Christmas Bold"/>
                <a:sym typeface="Mountains of Christmas Bold"/>
              </a:rPr>
              <a:t>Class Dojo &amp; Reward System</a:t>
            </a:r>
          </a:p>
        </p:txBody>
      </p:sp>
      <p:sp>
        <p:nvSpPr>
          <p:cNvPr id="104" name="TextBox 104"/>
          <p:cNvSpPr txBox="1"/>
          <p:nvPr/>
        </p:nvSpPr>
        <p:spPr>
          <a:xfrm>
            <a:off x="1287007" y="114995"/>
            <a:ext cx="5009815" cy="540341"/>
          </a:xfrm>
          <a:prstGeom prst="rect">
            <a:avLst/>
          </a:prstGeom>
        </p:spPr>
        <p:txBody>
          <a:bodyPr lIns="0" tIns="0" rIns="0" bIns="0" rtlCol="0" anchor="t">
            <a:spAutoFit/>
          </a:bodyPr>
          <a:lstStyle/>
          <a:p>
            <a:pPr algn="ctr">
              <a:lnSpc>
                <a:spcPts val="4479"/>
              </a:lnSpc>
              <a:spcBef>
                <a:spcPct val="0"/>
              </a:spcBef>
            </a:pPr>
            <a:r>
              <a:rPr lang="en-US" sz="2799" b="1" dirty="0">
                <a:solidFill>
                  <a:srgbClr val="FAFBFC"/>
                </a:solidFill>
                <a:latin typeface="Mountains of Christmas Bold"/>
                <a:ea typeface="Mountains of Christmas Bold"/>
                <a:cs typeface="Mountains of Christmas Bold"/>
                <a:sym typeface="Mountains of Christmas Bold"/>
              </a:rPr>
              <a:t>YEAR 5 NEWSLETTER</a:t>
            </a:r>
          </a:p>
        </p:txBody>
      </p:sp>
      <p:sp>
        <p:nvSpPr>
          <p:cNvPr id="105" name="TextBox 105"/>
          <p:cNvSpPr txBox="1"/>
          <p:nvPr/>
        </p:nvSpPr>
        <p:spPr>
          <a:xfrm>
            <a:off x="2340344" y="828597"/>
            <a:ext cx="3050087" cy="229486"/>
          </a:xfrm>
          <a:prstGeom prst="rect">
            <a:avLst/>
          </a:prstGeom>
        </p:spPr>
        <p:txBody>
          <a:bodyPr lIns="0" tIns="0" rIns="0" bIns="0" rtlCol="0" anchor="t">
            <a:spAutoFit/>
          </a:bodyPr>
          <a:lstStyle/>
          <a:p>
            <a:pPr algn="ctr">
              <a:lnSpc>
                <a:spcPts val="1693"/>
              </a:lnSpc>
            </a:pPr>
            <a:r>
              <a:rPr lang="en-US" dirty="0" err="1">
                <a:solidFill>
                  <a:srgbClr val="4A2E6F"/>
                </a:solidFill>
                <a:latin typeface="DM Sans"/>
                <a:ea typeface="DM Sans"/>
                <a:cs typeface="DM Sans"/>
                <a:sym typeface="DM Sans"/>
              </a:rPr>
              <a:t>SpringTerm</a:t>
            </a:r>
            <a:r>
              <a:rPr lang="en-US" dirty="0">
                <a:solidFill>
                  <a:srgbClr val="4A2E6F"/>
                </a:solidFill>
                <a:latin typeface="DM Sans"/>
                <a:ea typeface="DM Sans"/>
                <a:cs typeface="DM Sans"/>
                <a:sym typeface="DM Sans"/>
              </a:rPr>
              <a:t> </a:t>
            </a:r>
          </a:p>
        </p:txBody>
      </p:sp>
      <p:sp>
        <p:nvSpPr>
          <p:cNvPr id="106" name="TextBox 106"/>
          <p:cNvSpPr txBox="1"/>
          <p:nvPr/>
        </p:nvSpPr>
        <p:spPr>
          <a:xfrm>
            <a:off x="3876065" y="3727160"/>
            <a:ext cx="3516643" cy="626745"/>
          </a:xfrm>
          <a:prstGeom prst="rect">
            <a:avLst/>
          </a:prstGeom>
        </p:spPr>
        <p:txBody>
          <a:bodyPr lIns="0" tIns="0" rIns="0" bIns="0" rtlCol="0" anchor="t">
            <a:spAutoFit/>
          </a:bodyPr>
          <a:lstStyle/>
          <a:p>
            <a:pPr algn="l">
              <a:lnSpc>
                <a:spcPts val="1679"/>
              </a:lnSpc>
              <a:spcBef>
                <a:spcPct val="0"/>
              </a:spcBef>
            </a:pPr>
            <a:r>
              <a:rPr lang="en-US" sz="1200" dirty="0">
                <a:solidFill>
                  <a:srgbClr val="000000"/>
                </a:solidFill>
                <a:latin typeface="DM Sans"/>
                <a:ea typeface="DM Sans"/>
                <a:cs typeface="DM Sans"/>
                <a:sym typeface="DM Sans"/>
              </a:rPr>
              <a:t>Regular attendance helps children build routines, develop friendships, and make the most of their learning experiences.</a:t>
            </a:r>
          </a:p>
        </p:txBody>
      </p:sp>
      <p:sp>
        <p:nvSpPr>
          <p:cNvPr id="107" name="TextBox 107"/>
          <p:cNvSpPr txBox="1"/>
          <p:nvPr/>
        </p:nvSpPr>
        <p:spPr>
          <a:xfrm>
            <a:off x="841974" y="8406276"/>
            <a:ext cx="666527" cy="291601"/>
          </a:xfrm>
          <a:prstGeom prst="rect">
            <a:avLst/>
          </a:prstGeom>
        </p:spPr>
        <p:txBody>
          <a:bodyPr lIns="0" tIns="0" rIns="0" bIns="0" rtlCol="0" anchor="t">
            <a:spAutoFit/>
          </a:bodyPr>
          <a:lstStyle/>
          <a:p>
            <a:pPr algn="ctr">
              <a:lnSpc>
                <a:spcPts val="2515"/>
              </a:lnSpc>
              <a:spcBef>
                <a:spcPct val="0"/>
              </a:spcBef>
            </a:pPr>
            <a:r>
              <a:rPr lang="en-US" sz="1572" b="1">
                <a:solidFill>
                  <a:srgbClr val="FAFBFC"/>
                </a:solidFill>
                <a:latin typeface="Mountains of Christmas Bold"/>
                <a:ea typeface="Mountains of Christmas Bold"/>
                <a:cs typeface="Mountains of Christmas Bold"/>
                <a:sym typeface="Mountains of Christmas Bold"/>
              </a:rPr>
              <a:t>P.E KIT</a:t>
            </a:r>
          </a:p>
        </p:txBody>
      </p:sp>
      <p:sp>
        <p:nvSpPr>
          <p:cNvPr id="108" name="TextBox 108"/>
          <p:cNvSpPr txBox="1"/>
          <p:nvPr/>
        </p:nvSpPr>
        <p:spPr>
          <a:xfrm>
            <a:off x="2118092" y="9239771"/>
            <a:ext cx="1513202" cy="1158972"/>
          </a:xfrm>
          <a:prstGeom prst="rect">
            <a:avLst/>
          </a:prstGeom>
        </p:spPr>
        <p:txBody>
          <a:bodyPr lIns="0" tIns="0" rIns="0" bIns="0" rtlCol="0" anchor="t">
            <a:spAutoFit/>
          </a:bodyPr>
          <a:lstStyle/>
          <a:p>
            <a:pPr algn="just">
              <a:lnSpc>
                <a:spcPts val="1288"/>
              </a:lnSpc>
            </a:pPr>
            <a:r>
              <a:rPr lang="en-US" sz="920" b="1" dirty="0">
                <a:solidFill>
                  <a:srgbClr val="000000"/>
                </a:solidFill>
                <a:latin typeface="DM Sans Bold"/>
                <a:ea typeface="DM Sans Bold"/>
                <a:cs typeface="DM Sans Bold"/>
                <a:sym typeface="DM Sans Bold"/>
              </a:rPr>
              <a:t>Our P.E days are:</a:t>
            </a:r>
          </a:p>
          <a:p>
            <a:pPr algn="just">
              <a:lnSpc>
                <a:spcPts val="1288"/>
              </a:lnSpc>
            </a:pPr>
            <a:r>
              <a:rPr lang="en-US" sz="920" b="1" dirty="0">
                <a:solidFill>
                  <a:srgbClr val="000000"/>
                </a:solidFill>
                <a:latin typeface="DM Sans Bold"/>
                <a:ea typeface="DM Sans Bold"/>
                <a:cs typeface="DM Sans Bold"/>
                <a:sym typeface="DM Sans Bold"/>
              </a:rPr>
              <a:t> Tuesdays and Thursdays.</a:t>
            </a:r>
          </a:p>
          <a:p>
            <a:pPr algn="just">
              <a:lnSpc>
                <a:spcPts val="1288"/>
              </a:lnSpc>
            </a:pPr>
            <a:endParaRPr lang="en-US" sz="920" b="1" dirty="0">
              <a:solidFill>
                <a:srgbClr val="000000"/>
              </a:solidFill>
              <a:latin typeface="DM Sans Bold"/>
              <a:ea typeface="DM Sans Bold"/>
              <a:cs typeface="DM Sans Bold"/>
              <a:sym typeface="DM Sans Bold"/>
            </a:endParaRPr>
          </a:p>
          <a:p>
            <a:pPr algn="ctr">
              <a:lnSpc>
                <a:spcPts val="1288"/>
              </a:lnSpc>
              <a:spcBef>
                <a:spcPct val="0"/>
              </a:spcBef>
            </a:pPr>
            <a:r>
              <a:rPr lang="en-US" sz="920" dirty="0">
                <a:solidFill>
                  <a:srgbClr val="000000"/>
                </a:solidFill>
                <a:latin typeface="DM Sans"/>
                <a:ea typeface="DM Sans"/>
                <a:cs typeface="DM Sans"/>
                <a:sym typeface="DM Sans"/>
              </a:rPr>
              <a:t>We expect all children to come to school in the correct P.E kit on the days they have P.E.</a:t>
            </a:r>
          </a:p>
        </p:txBody>
      </p:sp>
      <p:sp>
        <p:nvSpPr>
          <p:cNvPr id="109" name="Freeform 109"/>
          <p:cNvSpPr/>
          <p:nvPr/>
        </p:nvSpPr>
        <p:spPr>
          <a:xfrm rot="1286725">
            <a:off x="2598683" y="8417064"/>
            <a:ext cx="419778" cy="524723"/>
          </a:xfrm>
          <a:custGeom>
            <a:avLst/>
            <a:gdLst/>
            <a:ahLst/>
            <a:cxnLst/>
            <a:rect l="l" t="t" r="r" b="b"/>
            <a:pathLst>
              <a:path w="419778" h="524723">
                <a:moveTo>
                  <a:pt x="0" y="0"/>
                </a:moveTo>
                <a:lnTo>
                  <a:pt x="419778" y="0"/>
                </a:lnTo>
                <a:lnTo>
                  <a:pt x="419778" y="524722"/>
                </a:lnTo>
                <a:lnTo>
                  <a:pt x="0" y="524722"/>
                </a:lnTo>
                <a:lnTo>
                  <a:pt x="0" y="0"/>
                </a:lnTo>
                <a:close/>
              </a:path>
            </a:pathLst>
          </a:custGeom>
          <a:blipFill>
            <a:blip r:embed="rId35"/>
            <a:stretch>
              <a:fillRect/>
            </a:stretch>
          </a:blipFill>
        </p:spPr>
      </p:sp>
      <p:sp>
        <p:nvSpPr>
          <p:cNvPr id="110" name="Freeform 110"/>
          <p:cNvSpPr/>
          <p:nvPr/>
        </p:nvSpPr>
        <p:spPr>
          <a:xfrm rot="1311320">
            <a:off x="2565835" y="8735640"/>
            <a:ext cx="316929" cy="285236"/>
          </a:xfrm>
          <a:custGeom>
            <a:avLst/>
            <a:gdLst/>
            <a:ahLst/>
            <a:cxnLst/>
            <a:rect l="l" t="t" r="r" b="b"/>
            <a:pathLst>
              <a:path w="316929" h="285236">
                <a:moveTo>
                  <a:pt x="0" y="0"/>
                </a:moveTo>
                <a:lnTo>
                  <a:pt x="316929" y="0"/>
                </a:lnTo>
                <a:lnTo>
                  <a:pt x="316929" y="285236"/>
                </a:lnTo>
                <a:lnTo>
                  <a:pt x="0" y="285236"/>
                </a:lnTo>
                <a:lnTo>
                  <a:pt x="0" y="0"/>
                </a:lnTo>
                <a:close/>
              </a:path>
            </a:pathLst>
          </a:custGeom>
          <a:blipFill>
            <a:blip r:embed="rId36">
              <a:extLst>
                <a:ext uri="{96DAC541-7B7A-43D3-8B79-37D633B846F1}">
                  <asvg:svgBlip xmlns:asvg="http://schemas.microsoft.com/office/drawing/2016/SVG/main" r:embed="rId37"/>
                </a:ext>
              </a:extLst>
            </a:blip>
            <a:stretch>
              <a:fillRect/>
            </a:stretch>
          </a:blipFill>
        </p:spPr>
      </p:sp>
      <p:sp>
        <p:nvSpPr>
          <p:cNvPr id="113" name="Rectangle 112">
            <a:extLst>
              <a:ext uri="{FF2B5EF4-FFF2-40B4-BE49-F238E27FC236}">
                <a16:creationId xmlns:a16="http://schemas.microsoft.com/office/drawing/2014/main" id="{B0327FB1-9A66-4D4F-87CB-D654581F4EA1}"/>
              </a:ext>
            </a:extLst>
          </p:cNvPr>
          <p:cNvSpPr/>
          <p:nvPr/>
        </p:nvSpPr>
        <p:spPr>
          <a:xfrm>
            <a:off x="626161" y="1436573"/>
            <a:ext cx="6612757" cy="1384995"/>
          </a:xfrm>
          <a:prstGeom prst="rect">
            <a:avLst/>
          </a:prstGeom>
        </p:spPr>
        <p:txBody>
          <a:bodyPr wrap="square">
            <a:spAutoFit/>
          </a:bodyPr>
          <a:lstStyle/>
          <a:p>
            <a:pPr algn="ctr">
              <a:spcAft>
                <a:spcPts val="0"/>
              </a:spcAft>
            </a:pPr>
            <a:r>
              <a:rPr lang="en-GB" sz="1400" dirty="0">
                <a:latin typeface="Comic Sans MS" panose="030F0702030302020204" pitchFamily="66" charset="0"/>
                <a:ea typeface="Times New Roman" panose="02020603050405020304" pitchFamily="18" charset="0"/>
                <a:cs typeface="Arial" panose="020B0604020202020204" pitchFamily="34" charset="0"/>
              </a:rPr>
              <a:t>Welcome back, a Happy New Year to you all. Your support is vital during your child’s time in Year 5 at Windy Arbor. Our high expectations for your children are extremely important to us and if we work together, we will be providing the children with every advantage to succeed. Your child will be supported by Mrs Blakemore, Miss Fitter, Mrs Reeves, Mrs </a:t>
            </a:r>
            <a:r>
              <a:rPr lang="en-GB" sz="1400" dirty="0" err="1">
                <a:latin typeface="Comic Sans MS" panose="030F0702030302020204" pitchFamily="66" charset="0"/>
                <a:ea typeface="Times New Roman" panose="02020603050405020304" pitchFamily="18" charset="0"/>
                <a:cs typeface="Arial" panose="020B0604020202020204" pitchFamily="34" charset="0"/>
              </a:rPr>
              <a:t>Sterland</a:t>
            </a:r>
            <a:r>
              <a:rPr lang="en-GB" sz="1400" dirty="0">
                <a:latin typeface="Comic Sans MS" panose="030F0702030302020204" pitchFamily="66" charset="0"/>
                <a:ea typeface="Times New Roman" panose="02020603050405020304" pitchFamily="18" charset="0"/>
                <a:cs typeface="Arial" panose="020B0604020202020204" pitchFamily="34" charset="0"/>
              </a:rPr>
              <a:t> and the phase leader, Mrs Haydon. </a:t>
            </a:r>
            <a:endParaRPr lang="en-GB" sz="14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77808" y="336190"/>
            <a:ext cx="2240343" cy="3138947"/>
            <a:chOff x="0" y="0"/>
            <a:chExt cx="1607484" cy="2252248"/>
          </a:xfrm>
        </p:grpSpPr>
        <p:sp>
          <p:nvSpPr>
            <p:cNvPr id="3" name="Freeform 3"/>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4" name="TextBox 4"/>
            <p:cNvSpPr txBox="1"/>
            <p:nvPr/>
          </p:nvSpPr>
          <p:spPr>
            <a:xfrm>
              <a:off x="0" y="-9525"/>
              <a:ext cx="1607484" cy="2261773"/>
            </a:xfrm>
            <a:prstGeom prst="rect">
              <a:avLst/>
            </a:prstGeom>
          </p:spPr>
          <p:txBody>
            <a:bodyPr lIns="20205" tIns="20205" rIns="20205" bIns="20205" rtlCol="0" anchor="ctr"/>
            <a:lstStyle/>
            <a:p>
              <a:pPr algn="ctr">
                <a:lnSpc>
                  <a:spcPts val="1399"/>
                </a:lnSpc>
              </a:pPr>
              <a:endParaRPr/>
            </a:p>
            <a:p>
              <a:pPr algn="ctr">
                <a:lnSpc>
                  <a:spcPts val="1399"/>
                </a:lnSpc>
                <a:spcBef>
                  <a:spcPct val="0"/>
                </a:spcBef>
              </a:pPr>
              <a:endParaRPr/>
            </a:p>
          </p:txBody>
        </p:sp>
      </p:grpSp>
      <p:grpSp>
        <p:nvGrpSpPr>
          <p:cNvPr id="5" name="Group 5"/>
          <p:cNvGrpSpPr/>
          <p:nvPr/>
        </p:nvGrpSpPr>
        <p:grpSpPr>
          <a:xfrm>
            <a:off x="2634004" y="340468"/>
            <a:ext cx="2240343" cy="3138947"/>
            <a:chOff x="0" y="0"/>
            <a:chExt cx="1607484" cy="2252248"/>
          </a:xfrm>
        </p:grpSpPr>
        <p:sp>
          <p:nvSpPr>
            <p:cNvPr id="6" name="Freeform 6"/>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7" name="TextBox 7"/>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grpSp>
        <p:nvGrpSpPr>
          <p:cNvPr id="8" name="Group 8"/>
          <p:cNvGrpSpPr/>
          <p:nvPr/>
        </p:nvGrpSpPr>
        <p:grpSpPr>
          <a:xfrm>
            <a:off x="5003654" y="350906"/>
            <a:ext cx="2240343" cy="3138947"/>
            <a:chOff x="0" y="0"/>
            <a:chExt cx="1607484" cy="2252248"/>
          </a:xfrm>
        </p:grpSpPr>
        <p:sp>
          <p:nvSpPr>
            <p:cNvPr id="9" name="Freeform 9"/>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txBody>
            <a:bodyPr/>
            <a:lstStyle/>
            <a:p>
              <a:endParaRPr lang="en-GB" dirty="0"/>
            </a:p>
          </p:txBody>
        </p:sp>
        <p:sp>
          <p:nvSpPr>
            <p:cNvPr id="10" name="TextBox 10"/>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11" name="Freeform 11"/>
          <p:cNvSpPr/>
          <p:nvPr/>
        </p:nvSpPr>
        <p:spPr>
          <a:xfrm>
            <a:off x="340169" y="381912"/>
            <a:ext cx="327660" cy="234128"/>
          </a:xfrm>
          <a:custGeom>
            <a:avLst/>
            <a:gdLst/>
            <a:ahLst/>
            <a:cxnLst/>
            <a:rect l="l" t="t" r="r" b="b"/>
            <a:pathLst>
              <a:path w="327660" h="234128">
                <a:moveTo>
                  <a:pt x="0" y="0"/>
                </a:moveTo>
                <a:lnTo>
                  <a:pt x="327660" y="0"/>
                </a:lnTo>
                <a:lnTo>
                  <a:pt x="327660" y="234128"/>
                </a:lnTo>
                <a:lnTo>
                  <a:pt x="0" y="2341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2" name="Freeform 12"/>
          <p:cNvSpPr/>
          <p:nvPr/>
        </p:nvSpPr>
        <p:spPr>
          <a:xfrm>
            <a:off x="5915487" y="4386189"/>
            <a:ext cx="429389" cy="366591"/>
          </a:xfrm>
          <a:custGeom>
            <a:avLst/>
            <a:gdLst/>
            <a:ahLst/>
            <a:cxnLst/>
            <a:rect l="l" t="t" r="r" b="b"/>
            <a:pathLst>
              <a:path w="429389" h="366591">
                <a:moveTo>
                  <a:pt x="0" y="0"/>
                </a:moveTo>
                <a:lnTo>
                  <a:pt x="429389" y="0"/>
                </a:lnTo>
                <a:lnTo>
                  <a:pt x="429389" y="366591"/>
                </a:lnTo>
                <a:lnTo>
                  <a:pt x="0" y="36659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3" name="TextBox 13"/>
          <p:cNvSpPr txBox="1"/>
          <p:nvPr/>
        </p:nvSpPr>
        <p:spPr>
          <a:xfrm>
            <a:off x="5525083" y="3742482"/>
            <a:ext cx="1790354" cy="165100"/>
          </a:xfrm>
          <a:prstGeom prst="rect">
            <a:avLst/>
          </a:prstGeom>
        </p:spPr>
        <p:txBody>
          <a:bodyPr lIns="0" tIns="0" rIns="0" bIns="0" rtlCol="0" anchor="t">
            <a:spAutoFit/>
          </a:bodyPr>
          <a:lstStyle/>
          <a:p>
            <a:pPr algn="l">
              <a:lnSpc>
                <a:spcPts val="1400"/>
              </a:lnSpc>
              <a:spcBef>
                <a:spcPct val="0"/>
              </a:spcBef>
            </a:pPr>
            <a:r>
              <a:rPr lang="en-US" sz="1000" b="1">
                <a:solidFill>
                  <a:srgbClr val="000000"/>
                </a:solidFill>
                <a:latin typeface="Mountains of Christmas Bold"/>
                <a:ea typeface="Mountains of Christmas Bold"/>
                <a:cs typeface="Mountains of Christmas Bold"/>
                <a:sym typeface="Mountains of Christmas Bold"/>
              </a:rPr>
              <a:t>Physical Development</a:t>
            </a:r>
          </a:p>
        </p:txBody>
      </p:sp>
      <p:grpSp>
        <p:nvGrpSpPr>
          <p:cNvPr id="14" name="Group 14"/>
          <p:cNvGrpSpPr/>
          <p:nvPr/>
        </p:nvGrpSpPr>
        <p:grpSpPr>
          <a:xfrm>
            <a:off x="258097" y="3610202"/>
            <a:ext cx="2240343" cy="3138947"/>
            <a:chOff x="0" y="0"/>
            <a:chExt cx="1607484" cy="2252248"/>
          </a:xfrm>
        </p:grpSpPr>
        <p:sp>
          <p:nvSpPr>
            <p:cNvPr id="15" name="Freeform 15"/>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16" name="TextBox 16"/>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grpSp>
        <p:nvGrpSpPr>
          <p:cNvPr id="17" name="Group 17"/>
          <p:cNvGrpSpPr/>
          <p:nvPr/>
        </p:nvGrpSpPr>
        <p:grpSpPr>
          <a:xfrm>
            <a:off x="2593457" y="3596711"/>
            <a:ext cx="2240343" cy="3138947"/>
            <a:chOff x="0" y="0"/>
            <a:chExt cx="1607484" cy="2252248"/>
          </a:xfrm>
        </p:grpSpPr>
        <p:sp>
          <p:nvSpPr>
            <p:cNvPr id="18" name="Freeform 18"/>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19" name="TextBox 19"/>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grpSp>
        <p:nvGrpSpPr>
          <p:cNvPr id="20" name="Group 20"/>
          <p:cNvGrpSpPr/>
          <p:nvPr/>
        </p:nvGrpSpPr>
        <p:grpSpPr>
          <a:xfrm>
            <a:off x="4990200" y="3610202"/>
            <a:ext cx="2240343" cy="3138947"/>
            <a:chOff x="0" y="0"/>
            <a:chExt cx="1607484" cy="2252248"/>
          </a:xfrm>
        </p:grpSpPr>
        <p:sp>
          <p:nvSpPr>
            <p:cNvPr id="21" name="Freeform 21"/>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22" name="TextBox 22"/>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pPr>
              <a:r>
                <a:rPr lang="en-US" sz="556" b="1">
                  <a:solidFill>
                    <a:srgbClr val="FFFFFF"/>
                  </a:solidFill>
                  <a:latin typeface="DM Sans Bold"/>
                  <a:ea typeface="DM Sans Bold"/>
                  <a:cs typeface="DM Sans Bold"/>
                  <a:sym typeface="DM Sans Bold"/>
                </a:rPr>
                <a:t>Mathematics</a:t>
              </a:r>
            </a:p>
            <a:p>
              <a:pPr algn="ctr">
                <a:lnSpc>
                  <a:spcPts val="779"/>
                </a:lnSpc>
                <a:spcBef>
                  <a:spcPct val="0"/>
                </a:spcBef>
              </a:pPr>
              <a:endParaRPr lang="en-US" sz="556" b="1">
                <a:solidFill>
                  <a:srgbClr val="FFFFFF"/>
                </a:solidFill>
                <a:latin typeface="DM Sans Bold"/>
                <a:ea typeface="DM Sans Bold"/>
                <a:cs typeface="DM Sans Bold"/>
                <a:sym typeface="DM Sans Bold"/>
              </a:endParaRPr>
            </a:p>
          </p:txBody>
        </p:sp>
      </p:grpSp>
      <p:sp>
        <p:nvSpPr>
          <p:cNvPr id="25" name="Freeform 25"/>
          <p:cNvSpPr/>
          <p:nvPr/>
        </p:nvSpPr>
        <p:spPr>
          <a:xfrm>
            <a:off x="2737225" y="420627"/>
            <a:ext cx="333179" cy="390826"/>
          </a:xfrm>
          <a:custGeom>
            <a:avLst/>
            <a:gdLst/>
            <a:ahLst/>
            <a:cxnLst/>
            <a:rect l="l" t="t" r="r" b="b"/>
            <a:pathLst>
              <a:path w="333179" h="390826">
                <a:moveTo>
                  <a:pt x="0" y="0"/>
                </a:moveTo>
                <a:lnTo>
                  <a:pt x="333180" y="0"/>
                </a:lnTo>
                <a:lnTo>
                  <a:pt x="333180" y="390826"/>
                </a:lnTo>
                <a:lnTo>
                  <a:pt x="0" y="39082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26" name="Freeform 26"/>
          <p:cNvSpPr/>
          <p:nvPr/>
        </p:nvSpPr>
        <p:spPr>
          <a:xfrm>
            <a:off x="5146793" y="415810"/>
            <a:ext cx="340190" cy="340190"/>
          </a:xfrm>
          <a:custGeom>
            <a:avLst/>
            <a:gdLst/>
            <a:ahLst/>
            <a:cxnLst/>
            <a:rect l="l" t="t" r="r" b="b"/>
            <a:pathLst>
              <a:path w="340190" h="340190">
                <a:moveTo>
                  <a:pt x="0" y="0"/>
                </a:moveTo>
                <a:lnTo>
                  <a:pt x="340190" y="0"/>
                </a:lnTo>
                <a:lnTo>
                  <a:pt x="340190" y="340190"/>
                </a:lnTo>
                <a:lnTo>
                  <a:pt x="0" y="34019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27" name="Group 27"/>
          <p:cNvGrpSpPr/>
          <p:nvPr/>
        </p:nvGrpSpPr>
        <p:grpSpPr>
          <a:xfrm>
            <a:off x="2627552" y="6882498"/>
            <a:ext cx="2240343" cy="3138947"/>
            <a:chOff x="0" y="0"/>
            <a:chExt cx="1607484" cy="2252248"/>
          </a:xfrm>
        </p:grpSpPr>
        <p:sp>
          <p:nvSpPr>
            <p:cNvPr id="28" name="Freeform 28"/>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29" name="TextBox 29"/>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30" name="Freeform 30"/>
          <p:cNvSpPr/>
          <p:nvPr/>
        </p:nvSpPr>
        <p:spPr>
          <a:xfrm>
            <a:off x="2743676" y="3944209"/>
            <a:ext cx="242049" cy="242049"/>
          </a:xfrm>
          <a:custGeom>
            <a:avLst/>
            <a:gdLst/>
            <a:ahLst/>
            <a:cxnLst/>
            <a:rect l="l" t="t" r="r" b="b"/>
            <a:pathLst>
              <a:path w="242049" h="242049">
                <a:moveTo>
                  <a:pt x="0" y="0"/>
                </a:moveTo>
                <a:lnTo>
                  <a:pt x="242049" y="0"/>
                </a:lnTo>
                <a:lnTo>
                  <a:pt x="242049" y="242049"/>
                </a:lnTo>
                <a:lnTo>
                  <a:pt x="0" y="24204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nvGrpSpPr>
          <p:cNvPr id="31" name="Group 31"/>
          <p:cNvGrpSpPr/>
          <p:nvPr/>
        </p:nvGrpSpPr>
        <p:grpSpPr>
          <a:xfrm>
            <a:off x="258097" y="6882498"/>
            <a:ext cx="2240343" cy="3138947"/>
            <a:chOff x="0" y="0"/>
            <a:chExt cx="1607484" cy="2252248"/>
          </a:xfrm>
        </p:grpSpPr>
        <p:sp>
          <p:nvSpPr>
            <p:cNvPr id="32" name="Freeform 32"/>
            <p:cNvSpPr/>
            <p:nvPr/>
          </p:nvSpPr>
          <p:spPr>
            <a:xfrm>
              <a:off x="0" y="0"/>
              <a:ext cx="1607484" cy="2252248"/>
            </a:xfrm>
            <a:custGeom>
              <a:avLst/>
              <a:gdLst/>
              <a:ahLst/>
              <a:cxnLst/>
              <a:rect l="l" t="t" r="r" b="b"/>
              <a:pathLst>
                <a:path w="1607484" h="2252248">
                  <a:moveTo>
                    <a:pt x="0" y="0"/>
                  </a:moveTo>
                  <a:lnTo>
                    <a:pt x="1607484" y="0"/>
                  </a:lnTo>
                  <a:lnTo>
                    <a:pt x="1607484" y="2252248"/>
                  </a:lnTo>
                  <a:lnTo>
                    <a:pt x="0" y="2252248"/>
                  </a:lnTo>
                  <a:close/>
                </a:path>
              </a:pathLst>
            </a:custGeom>
            <a:solidFill>
              <a:srgbClr val="FFFFFF"/>
            </a:solidFill>
            <a:ln w="19050" cap="sq">
              <a:solidFill>
                <a:srgbClr val="42C1A2"/>
              </a:solidFill>
              <a:prstDash val="solid"/>
              <a:miter/>
            </a:ln>
          </p:spPr>
        </p:sp>
        <p:sp>
          <p:nvSpPr>
            <p:cNvPr id="33" name="TextBox 33"/>
            <p:cNvSpPr txBox="1"/>
            <p:nvPr/>
          </p:nvSpPr>
          <p:spPr>
            <a:xfrm>
              <a:off x="0" y="-9525"/>
              <a:ext cx="1607484" cy="2261773"/>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34" name="Freeform 34"/>
          <p:cNvSpPr/>
          <p:nvPr/>
        </p:nvSpPr>
        <p:spPr>
          <a:xfrm>
            <a:off x="333739" y="6929327"/>
            <a:ext cx="334090" cy="350750"/>
          </a:xfrm>
          <a:custGeom>
            <a:avLst/>
            <a:gdLst/>
            <a:ahLst/>
            <a:cxnLst/>
            <a:rect l="l" t="t" r="r" b="b"/>
            <a:pathLst>
              <a:path w="334090" h="350750">
                <a:moveTo>
                  <a:pt x="0" y="0"/>
                </a:moveTo>
                <a:lnTo>
                  <a:pt x="334090" y="0"/>
                </a:lnTo>
                <a:lnTo>
                  <a:pt x="334090" y="350750"/>
                </a:lnTo>
                <a:lnTo>
                  <a:pt x="0" y="35075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35" name="Freeform 35"/>
          <p:cNvSpPr/>
          <p:nvPr/>
        </p:nvSpPr>
        <p:spPr>
          <a:xfrm rot="-6673219" flipH="1">
            <a:off x="5433643" y="9577530"/>
            <a:ext cx="1104526" cy="1097623"/>
          </a:xfrm>
          <a:custGeom>
            <a:avLst/>
            <a:gdLst/>
            <a:ahLst/>
            <a:cxnLst/>
            <a:rect l="l" t="t" r="r" b="b"/>
            <a:pathLst>
              <a:path w="1104526" h="1097623">
                <a:moveTo>
                  <a:pt x="1104526" y="0"/>
                </a:moveTo>
                <a:lnTo>
                  <a:pt x="0" y="0"/>
                </a:lnTo>
                <a:lnTo>
                  <a:pt x="0" y="1097623"/>
                </a:lnTo>
                <a:lnTo>
                  <a:pt x="1104526" y="1097623"/>
                </a:lnTo>
                <a:lnTo>
                  <a:pt x="1104526"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6" name="Freeform 36"/>
          <p:cNvSpPr/>
          <p:nvPr/>
        </p:nvSpPr>
        <p:spPr>
          <a:xfrm rot="-5400000" flipH="1">
            <a:off x="6533507" y="9602695"/>
            <a:ext cx="921373" cy="915614"/>
          </a:xfrm>
          <a:custGeom>
            <a:avLst/>
            <a:gdLst/>
            <a:ahLst/>
            <a:cxnLst/>
            <a:rect l="l" t="t" r="r" b="b"/>
            <a:pathLst>
              <a:path w="921373" h="915614">
                <a:moveTo>
                  <a:pt x="921372" y="0"/>
                </a:moveTo>
                <a:lnTo>
                  <a:pt x="0" y="0"/>
                </a:lnTo>
                <a:lnTo>
                  <a:pt x="0" y="915614"/>
                </a:lnTo>
                <a:lnTo>
                  <a:pt x="921372" y="915614"/>
                </a:lnTo>
                <a:lnTo>
                  <a:pt x="921372"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37" name="Freeform 37"/>
          <p:cNvSpPr/>
          <p:nvPr/>
        </p:nvSpPr>
        <p:spPr>
          <a:xfrm rot="-10112479">
            <a:off x="5116258" y="9870666"/>
            <a:ext cx="514567" cy="511351"/>
          </a:xfrm>
          <a:custGeom>
            <a:avLst/>
            <a:gdLst/>
            <a:ahLst/>
            <a:cxnLst/>
            <a:rect l="l" t="t" r="r" b="b"/>
            <a:pathLst>
              <a:path w="514567" h="511351">
                <a:moveTo>
                  <a:pt x="0" y="0"/>
                </a:moveTo>
                <a:lnTo>
                  <a:pt x="514567" y="0"/>
                </a:lnTo>
                <a:lnTo>
                  <a:pt x="514567" y="511351"/>
                </a:lnTo>
                <a:lnTo>
                  <a:pt x="0" y="51135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grpSp>
        <p:nvGrpSpPr>
          <p:cNvPr id="38" name="Group 38"/>
          <p:cNvGrpSpPr/>
          <p:nvPr/>
        </p:nvGrpSpPr>
        <p:grpSpPr>
          <a:xfrm>
            <a:off x="5029819" y="6882498"/>
            <a:ext cx="2200724" cy="2547168"/>
            <a:chOff x="0" y="0"/>
            <a:chExt cx="1579057" cy="1827636"/>
          </a:xfrm>
        </p:grpSpPr>
        <p:sp>
          <p:nvSpPr>
            <p:cNvPr id="39" name="Freeform 39"/>
            <p:cNvSpPr/>
            <p:nvPr/>
          </p:nvSpPr>
          <p:spPr>
            <a:xfrm>
              <a:off x="0" y="0"/>
              <a:ext cx="1579057" cy="1827637"/>
            </a:xfrm>
            <a:custGeom>
              <a:avLst/>
              <a:gdLst/>
              <a:ahLst/>
              <a:cxnLst/>
              <a:rect l="l" t="t" r="r" b="b"/>
              <a:pathLst>
                <a:path w="1579057" h="1827637">
                  <a:moveTo>
                    <a:pt x="0" y="0"/>
                  </a:moveTo>
                  <a:lnTo>
                    <a:pt x="1579057" y="0"/>
                  </a:lnTo>
                  <a:lnTo>
                    <a:pt x="1579057" y="1827637"/>
                  </a:lnTo>
                  <a:lnTo>
                    <a:pt x="0" y="1827637"/>
                  </a:lnTo>
                  <a:close/>
                </a:path>
              </a:pathLst>
            </a:custGeom>
            <a:solidFill>
              <a:srgbClr val="FFFFFF"/>
            </a:solidFill>
            <a:ln w="19050" cap="sq">
              <a:solidFill>
                <a:srgbClr val="865CBC"/>
              </a:solidFill>
              <a:prstDash val="solid"/>
              <a:miter/>
            </a:ln>
          </p:spPr>
        </p:sp>
        <p:sp>
          <p:nvSpPr>
            <p:cNvPr id="40" name="TextBox 40"/>
            <p:cNvSpPr txBox="1"/>
            <p:nvPr/>
          </p:nvSpPr>
          <p:spPr>
            <a:xfrm>
              <a:off x="0" y="-9525"/>
              <a:ext cx="1579057" cy="1837161"/>
            </a:xfrm>
            <a:prstGeom prst="rect">
              <a:avLst/>
            </a:prstGeom>
          </p:spPr>
          <p:txBody>
            <a:bodyPr lIns="20205" tIns="20205" rIns="20205" bIns="20205" rtlCol="0" anchor="ctr"/>
            <a:lstStyle/>
            <a:p>
              <a:pPr algn="ctr">
                <a:lnSpc>
                  <a:spcPts val="779"/>
                </a:lnSpc>
              </a:pPr>
              <a:endParaRPr/>
            </a:p>
            <a:p>
              <a:pPr algn="ctr">
                <a:lnSpc>
                  <a:spcPts val="779"/>
                </a:lnSpc>
                <a:spcBef>
                  <a:spcPct val="0"/>
                </a:spcBef>
              </a:pPr>
              <a:endParaRPr/>
            </a:p>
          </p:txBody>
        </p:sp>
      </p:grpSp>
      <p:sp>
        <p:nvSpPr>
          <p:cNvPr id="41" name="Freeform 41"/>
          <p:cNvSpPr/>
          <p:nvPr/>
        </p:nvSpPr>
        <p:spPr>
          <a:xfrm>
            <a:off x="353450" y="565154"/>
            <a:ext cx="248461" cy="213056"/>
          </a:xfrm>
          <a:custGeom>
            <a:avLst/>
            <a:gdLst/>
            <a:ahLst/>
            <a:cxnLst/>
            <a:rect l="l" t="t" r="r" b="b"/>
            <a:pathLst>
              <a:path w="248461" h="213056">
                <a:moveTo>
                  <a:pt x="0" y="0"/>
                </a:moveTo>
                <a:lnTo>
                  <a:pt x="248461" y="0"/>
                </a:lnTo>
                <a:lnTo>
                  <a:pt x="248461" y="213056"/>
                </a:lnTo>
                <a:lnTo>
                  <a:pt x="0" y="21305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42" name="Freeform 42"/>
          <p:cNvSpPr/>
          <p:nvPr/>
        </p:nvSpPr>
        <p:spPr>
          <a:xfrm>
            <a:off x="2712954" y="3682810"/>
            <a:ext cx="303494" cy="303494"/>
          </a:xfrm>
          <a:custGeom>
            <a:avLst/>
            <a:gdLst/>
            <a:ahLst/>
            <a:cxnLst/>
            <a:rect l="l" t="t" r="r" b="b"/>
            <a:pathLst>
              <a:path w="303494" h="303494">
                <a:moveTo>
                  <a:pt x="0" y="0"/>
                </a:moveTo>
                <a:lnTo>
                  <a:pt x="303494" y="0"/>
                </a:lnTo>
                <a:lnTo>
                  <a:pt x="303494" y="303494"/>
                </a:lnTo>
                <a:lnTo>
                  <a:pt x="0" y="303494"/>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43" name="Freeform 43"/>
          <p:cNvSpPr/>
          <p:nvPr/>
        </p:nvSpPr>
        <p:spPr>
          <a:xfrm>
            <a:off x="5070593" y="3654517"/>
            <a:ext cx="407637" cy="410717"/>
          </a:xfrm>
          <a:custGeom>
            <a:avLst/>
            <a:gdLst/>
            <a:ahLst/>
            <a:cxnLst/>
            <a:rect l="l" t="t" r="r" b="b"/>
            <a:pathLst>
              <a:path w="407637" h="410717">
                <a:moveTo>
                  <a:pt x="0" y="0"/>
                </a:moveTo>
                <a:lnTo>
                  <a:pt x="407637" y="0"/>
                </a:lnTo>
                <a:lnTo>
                  <a:pt x="407637" y="410717"/>
                </a:lnTo>
                <a:lnTo>
                  <a:pt x="0" y="41071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44" name="Freeform 44"/>
          <p:cNvSpPr/>
          <p:nvPr/>
        </p:nvSpPr>
        <p:spPr>
          <a:xfrm>
            <a:off x="2687764" y="6938272"/>
            <a:ext cx="297961" cy="301733"/>
          </a:xfrm>
          <a:custGeom>
            <a:avLst/>
            <a:gdLst/>
            <a:ahLst/>
            <a:cxnLst/>
            <a:rect l="l" t="t" r="r" b="b"/>
            <a:pathLst>
              <a:path w="297961" h="301733">
                <a:moveTo>
                  <a:pt x="0" y="0"/>
                </a:moveTo>
                <a:lnTo>
                  <a:pt x="297961" y="0"/>
                </a:lnTo>
                <a:lnTo>
                  <a:pt x="297961" y="301733"/>
                </a:lnTo>
                <a:lnTo>
                  <a:pt x="0" y="301733"/>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45" name="Freeform 45"/>
          <p:cNvSpPr/>
          <p:nvPr/>
        </p:nvSpPr>
        <p:spPr>
          <a:xfrm>
            <a:off x="5115104" y="6950983"/>
            <a:ext cx="258437" cy="332930"/>
          </a:xfrm>
          <a:custGeom>
            <a:avLst/>
            <a:gdLst/>
            <a:ahLst/>
            <a:cxnLst/>
            <a:rect l="l" t="t" r="r" b="b"/>
            <a:pathLst>
              <a:path w="258437" h="332930">
                <a:moveTo>
                  <a:pt x="0" y="0"/>
                </a:moveTo>
                <a:lnTo>
                  <a:pt x="258437" y="0"/>
                </a:lnTo>
                <a:lnTo>
                  <a:pt x="258437" y="332931"/>
                </a:lnTo>
                <a:lnTo>
                  <a:pt x="0" y="332931"/>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46" name="TextBox 46"/>
          <p:cNvSpPr txBox="1"/>
          <p:nvPr/>
        </p:nvSpPr>
        <p:spPr>
          <a:xfrm>
            <a:off x="885283" y="374825"/>
            <a:ext cx="1158171" cy="165100"/>
          </a:xfrm>
          <a:prstGeom prst="rect">
            <a:avLst/>
          </a:prstGeom>
        </p:spPr>
        <p:txBody>
          <a:bodyPr lIns="0" tIns="0" rIns="0" bIns="0" rtlCol="0" anchor="t">
            <a:spAutoFit/>
          </a:bodyPr>
          <a:lstStyle/>
          <a:p>
            <a:pPr algn="ctr">
              <a:lnSpc>
                <a:spcPts val="1400"/>
              </a:lnSpc>
              <a:spcBef>
                <a:spcPct val="0"/>
              </a:spcBef>
            </a:pPr>
            <a:r>
              <a:rPr lang="en-US" sz="1000" b="1">
                <a:solidFill>
                  <a:srgbClr val="000000"/>
                </a:solidFill>
                <a:latin typeface="Mountains of Christmas Bold"/>
                <a:ea typeface="Mountains of Christmas Bold"/>
                <a:cs typeface="Mountains of Christmas Bold"/>
                <a:sym typeface="Mountains of Christmas Bold"/>
              </a:rPr>
              <a:t>English</a:t>
            </a:r>
          </a:p>
        </p:txBody>
      </p:sp>
      <p:sp>
        <p:nvSpPr>
          <p:cNvPr id="47" name="TextBox 47"/>
          <p:cNvSpPr txBox="1"/>
          <p:nvPr/>
        </p:nvSpPr>
        <p:spPr>
          <a:xfrm>
            <a:off x="2675637" y="387369"/>
            <a:ext cx="2394956" cy="155575"/>
          </a:xfrm>
          <a:prstGeom prst="rect">
            <a:avLst/>
          </a:prstGeom>
        </p:spPr>
        <p:txBody>
          <a:bodyPr lIns="0" tIns="0" rIns="0" bIns="0" rtlCol="0" anchor="t">
            <a:spAutoFit/>
          </a:bodyPr>
          <a:lstStyle/>
          <a:p>
            <a:pPr algn="ctr">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Reading</a:t>
            </a:r>
          </a:p>
        </p:txBody>
      </p:sp>
      <p:sp>
        <p:nvSpPr>
          <p:cNvPr id="48" name="TextBox 48"/>
          <p:cNvSpPr txBox="1"/>
          <p:nvPr/>
        </p:nvSpPr>
        <p:spPr>
          <a:xfrm>
            <a:off x="5735014" y="409579"/>
            <a:ext cx="750715"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Mathematics</a:t>
            </a:r>
          </a:p>
        </p:txBody>
      </p:sp>
      <p:sp>
        <p:nvSpPr>
          <p:cNvPr id="49" name="TextBox 49"/>
          <p:cNvSpPr txBox="1"/>
          <p:nvPr/>
        </p:nvSpPr>
        <p:spPr>
          <a:xfrm>
            <a:off x="1172081" y="3694775"/>
            <a:ext cx="714453" cy="173061"/>
          </a:xfrm>
          <a:prstGeom prst="rect">
            <a:avLst/>
          </a:prstGeom>
        </p:spPr>
        <p:txBody>
          <a:bodyPr wrap="square" lIns="0" tIns="0" rIns="0" bIns="0" rtlCol="0" anchor="t">
            <a:spAutoFit/>
          </a:bodyPr>
          <a:lstStyle/>
          <a:p>
            <a:pPr algn="l">
              <a:lnSpc>
                <a:spcPts val="1400"/>
              </a:lnSpc>
              <a:spcBef>
                <a:spcPct val="0"/>
              </a:spcBef>
            </a:pPr>
            <a:r>
              <a:rPr lang="en-US" sz="1000" b="1" dirty="0" err="1">
                <a:solidFill>
                  <a:srgbClr val="000000"/>
                </a:solidFill>
                <a:latin typeface="Mountains of Christmas Bold"/>
                <a:ea typeface="Mountains of Christmas Bold"/>
                <a:cs typeface="Mountains of Christmas Bold"/>
                <a:sym typeface="Mountains of Christmas Bold"/>
              </a:rPr>
              <a:t>Timestables</a:t>
            </a:r>
            <a:endParaRPr lang="en-US" sz="1000" b="1" dirty="0">
              <a:solidFill>
                <a:srgbClr val="000000"/>
              </a:solidFill>
              <a:latin typeface="Mountains of Christmas Bold"/>
              <a:ea typeface="Mountains of Christmas Bold"/>
              <a:cs typeface="Mountains of Christmas Bold"/>
              <a:sym typeface="Mountains of Christmas Bold"/>
            </a:endParaRPr>
          </a:p>
        </p:txBody>
      </p:sp>
      <p:sp>
        <p:nvSpPr>
          <p:cNvPr id="51" name="TextBox 51"/>
          <p:cNvSpPr txBox="1"/>
          <p:nvPr/>
        </p:nvSpPr>
        <p:spPr>
          <a:xfrm>
            <a:off x="3587793" y="3722060"/>
            <a:ext cx="445105"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Science</a:t>
            </a:r>
          </a:p>
        </p:txBody>
      </p:sp>
      <p:sp>
        <p:nvSpPr>
          <p:cNvPr id="52" name="TextBox 52"/>
          <p:cNvSpPr txBox="1"/>
          <p:nvPr/>
        </p:nvSpPr>
        <p:spPr>
          <a:xfrm>
            <a:off x="3459478" y="7034898"/>
            <a:ext cx="641044"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Homework</a:t>
            </a:r>
          </a:p>
        </p:txBody>
      </p:sp>
      <p:sp>
        <p:nvSpPr>
          <p:cNvPr id="53" name="TextBox 53"/>
          <p:cNvSpPr txBox="1"/>
          <p:nvPr/>
        </p:nvSpPr>
        <p:spPr>
          <a:xfrm>
            <a:off x="828386" y="7034898"/>
            <a:ext cx="1312471" cy="173061"/>
          </a:xfrm>
          <a:prstGeom prst="rect">
            <a:avLst/>
          </a:prstGeom>
        </p:spPr>
        <p:txBody>
          <a:bodyPr lIns="0" tIns="0" rIns="0" bIns="0" rtlCol="0" anchor="t">
            <a:spAutoFit/>
          </a:bodyPr>
          <a:lstStyle/>
          <a:p>
            <a:pPr algn="ctr">
              <a:lnSpc>
                <a:spcPts val="1399"/>
              </a:lnSpc>
              <a:spcBef>
                <a:spcPct val="0"/>
              </a:spcBef>
            </a:pPr>
            <a:r>
              <a:rPr lang="en-US" sz="999" b="1" dirty="0">
                <a:solidFill>
                  <a:srgbClr val="000000"/>
                </a:solidFill>
                <a:latin typeface="Mountains of Christmas Bold"/>
                <a:ea typeface="Mountains of Christmas Bold"/>
                <a:cs typeface="Mountains of Christmas Bold"/>
                <a:sym typeface="Mountains of Christmas Bold"/>
              </a:rPr>
              <a:t>Humanities</a:t>
            </a:r>
          </a:p>
        </p:txBody>
      </p:sp>
      <p:sp>
        <p:nvSpPr>
          <p:cNvPr id="54" name="TextBox 54"/>
          <p:cNvSpPr txBox="1"/>
          <p:nvPr/>
        </p:nvSpPr>
        <p:spPr>
          <a:xfrm>
            <a:off x="5661646" y="6999879"/>
            <a:ext cx="1202023" cy="155575"/>
          </a:xfrm>
          <a:prstGeom prst="rect">
            <a:avLst/>
          </a:prstGeom>
        </p:spPr>
        <p:txBody>
          <a:bodyPr lIns="0" tIns="0" rIns="0" bIns="0" rtlCol="0" anchor="t">
            <a:spAutoFit/>
          </a:bodyPr>
          <a:lstStyle/>
          <a:p>
            <a:pPr algn="l">
              <a:lnSpc>
                <a:spcPts val="1399"/>
              </a:lnSpc>
              <a:spcBef>
                <a:spcPct val="0"/>
              </a:spcBef>
            </a:pPr>
            <a:r>
              <a:rPr lang="en-US" sz="999" b="1" dirty="0">
                <a:solidFill>
                  <a:srgbClr val="000000"/>
                </a:solidFill>
                <a:latin typeface="Mountains of Christmas Bold"/>
                <a:ea typeface="Mountains of Christmas Bold"/>
                <a:cs typeface="Mountains of Christmas Bold"/>
                <a:sym typeface="Mountains of Christmas Bold"/>
              </a:rPr>
              <a:t>Parental Support</a:t>
            </a:r>
          </a:p>
        </p:txBody>
      </p:sp>
      <p:sp>
        <p:nvSpPr>
          <p:cNvPr id="55" name="TextBox 55"/>
          <p:cNvSpPr txBox="1"/>
          <p:nvPr/>
        </p:nvSpPr>
        <p:spPr>
          <a:xfrm>
            <a:off x="5959019" y="3704300"/>
            <a:ext cx="445105" cy="155575"/>
          </a:xfrm>
          <a:prstGeom prst="rect">
            <a:avLst/>
          </a:prstGeom>
        </p:spPr>
        <p:txBody>
          <a:bodyPr lIns="0" tIns="0" rIns="0" bIns="0" rtlCol="0" anchor="t">
            <a:spAutoFit/>
          </a:bodyPr>
          <a:lstStyle/>
          <a:p>
            <a:pPr algn="l">
              <a:lnSpc>
                <a:spcPts val="1399"/>
              </a:lnSpc>
              <a:spcBef>
                <a:spcPct val="0"/>
              </a:spcBef>
            </a:pPr>
            <a:r>
              <a:rPr lang="en-US" sz="999" b="1">
                <a:solidFill>
                  <a:srgbClr val="000000"/>
                </a:solidFill>
                <a:latin typeface="Mountains of Christmas Bold"/>
                <a:ea typeface="Mountains of Christmas Bold"/>
                <a:cs typeface="Mountains of Christmas Bold"/>
                <a:sym typeface="Mountains of Christmas Bold"/>
              </a:rPr>
              <a:t>P.E</a:t>
            </a:r>
          </a:p>
        </p:txBody>
      </p:sp>
      <p:sp>
        <p:nvSpPr>
          <p:cNvPr id="56" name="Rectangle 55">
            <a:extLst>
              <a:ext uri="{FF2B5EF4-FFF2-40B4-BE49-F238E27FC236}">
                <a16:creationId xmlns:a16="http://schemas.microsoft.com/office/drawing/2014/main" id="{B08DE93A-6868-4A25-A2CB-59F3B247D288}"/>
              </a:ext>
            </a:extLst>
          </p:cNvPr>
          <p:cNvSpPr/>
          <p:nvPr/>
        </p:nvSpPr>
        <p:spPr>
          <a:xfrm>
            <a:off x="253678" y="758557"/>
            <a:ext cx="2369455" cy="2839239"/>
          </a:xfrm>
          <a:prstGeom prst="rect">
            <a:avLst/>
          </a:prstGeom>
        </p:spPr>
        <p:txBody>
          <a:bodyPr wrap="square">
            <a:spAutoFit/>
          </a:bodyPr>
          <a:lstStyle/>
          <a:p>
            <a:r>
              <a:rPr lang="en-GB" sz="1050" dirty="0">
                <a:latin typeface="DM Sans" panose="020B0604020202020204" charset="0"/>
              </a:rPr>
              <a:t>During English lessons, children will look at a range of text types: myths, non-chronological reports, formal letters, narratives and poems. Through these lessons they will plan, draft, edit and evaluate their own work. This process allows children to up level and include subject specific vocabulary and grammar and reflect if their writing addresses the audience and purpose. The children will be required to produce written work, which showcases fluent and joined handwriting with high quality presentation.</a:t>
            </a:r>
          </a:p>
          <a:p>
            <a:pPr>
              <a:spcAft>
                <a:spcPts val="0"/>
              </a:spcAft>
            </a:pPr>
            <a:endParaRPr lang="en-GB" sz="1050" dirty="0">
              <a:effectLst/>
              <a:latin typeface="DM Sans" panose="020B0604020202020204" charset="0"/>
              <a:ea typeface="Times New Roman" panose="02020603050405020304" pitchFamily="18" charset="0"/>
            </a:endParaRPr>
          </a:p>
        </p:txBody>
      </p:sp>
      <p:sp>
        <p:nvSpPr>
          <p:cNvPr id="57" name="Rectangle 56">
            <a:extLst>
              <a:ext uri="{FF2B5EF4-FFF2-40B4-BE49-F238E27FC236}">
                <a16:creationId xmlns:a16="http://schemas.microsoft.com/office/drawing/2014/main" id="{26F884D9-FE9E-4E7F-9E8E-BF94C76DAAE2}"/>
              </a:ext>
            </a:extLst>
          </p:cNvPr>
          <p:cNvSpPr/>
          <p:nvPr/>
        </p:nvSpPr>
        <p:spPr>
          <a:xfrm>
            <a:off x="2674744" y="694763"/>
            <a:ext cx="2277245" cy="2839239"/>
          </a:xfrm>
          <a:prstGeom prst="rect">
            <a:avLst/>
          </a:prstGeom>
        </p:spPr>
        <p:txBody>
          <a:bodyPr wrap="square">
            <a:spAutoFit/>
          </a:bodyPr>
          <a:lstStyle/>
          <a:p>
            <a:r>
              <a:rPr lang="en-GB" sz="1050" dirty="0">
                <a:latin typeface="DM Sans" panose="020B0604020202020204" charset="0"/>
              </a:rPr>
              <a:t>This term the children are reading Percy Jackson and the Lightning Thief. The children will continue to develop their skills through our school reading toolkits and comprehension skills. </a:t>
            </a:r>
          </a:p>
          <a:p>
            <a:r>
              <a:rPr lang="en-GB" sz="1050" dirty="0">
                <a:latin typeface="DM Sans" panose="020B0604020202020204" charset="0"/>
              </a:rPr>
              <a:t> </a:t>
            </a:r>
          </a:p>
          <a:p>
            <a:r>
              <a:rPr lang="en-GB" sz="1050" dirty="0">
                <a:latin typeface="DM Sans" panose="020B0604020202020204" charset="0"/>
              </a:rPr>
              <a:t>Please read with your child every day. When you read with your child at home, please support us with this by questioning them about what they have read and ask their opinion about the text. </a:t>
            </a:r>
            <a:r>
              <a:rPr lang="en-GB" sz="1050" b="1" dirty="0">
                <a:latin typeface="DM Sans" panose="020B0604020202020204" charset="0"/>
              </a:rPr>
              <a:t>Your child must read a minimum of three times per week.</a:t>
            </a:r>
            <a:r>
              <a:rPr lang="en-GB" sz="1050" dirty="0">
                <a:latin typeface="DM Sans" panose="020B0604020202020204" charset="0"/>
              </a:rPr>
              <a:t> </a:t>
            </a:r>
          </a:p>
          <a:p>
            <a:r>
              <a:rPr lang="en-GB" sz="1050" dirty="0">
                <a:latin typeface="DM Sans" panose="020B0604020202020204" charset="0"/>
              </a:rPr>
              <a:t> These will count towards your child’s Rainbow Reads. </a:t>
            </a:r>
            <a:endParaRPr lang="en-GB" sz="1050" dirty="0">
              <a:effectLst/>
              <a:latin typeface="DM Sans" panose="020B0604020202020204" charset="0"/>
              <a:ea typeface="Times New Roman" panose="02020603050405020304" pitchFamily="18" charset="0"/>
            </a:endParaRPr>
          </a:p>
        </p:txBody>
      </p:sp>
      <p:sp>
        <p:nvSpPr>
          <p:cNvPr id="60" name="Rectangle 59">
            <a:extLst>
              <a:ext uri="{FF2B5EF4-FFF2-40B4-BE49-F238E27FC236}">
                <a16:creationId xmlns:a16="http://schemas.microsoft.com/office/drawing/2014/main" id="{4C489D51-D2BE-41F1-A684-1DD38E38D85F}"/>
              </a:ext>
            </a:extLst>
          </p:cNvPr>
          <p:cNvSpPr/>
          <p:nvPr/>
        </p:nvSpPr>
        <p:spPr>
          <a:xfrm>
            <a:off x="4966751" y="4134711"/>
            <a:ext cx="2263791" cy="1708160"/>
          </a:xfrm>
          <a:prstGeom prst="rect">
            <a:avLst/>
          </a:prstGeom>
        </p:spPr>
        <p:txBody>
          <a:bodyPr wrap="square">
            <a:spAutoFit/>
          </a:bodyPr>
          <a:lstStyle/>
          <a:p>
            <a:r>
              <a:rPr lang="en-GB" sz="1050" dirty="0">
                <a:latin typeface="DM Sans" panose="020B0604020202020204" charset="0"/>
              </a:rPr>
              <a:t>We will begin PE this term with gymnastics and dodgeball. We will then move onto Outdoor Adventurous Activities and dance. </a:t>
            </a:r>
          </a:p>
          <a:p>
            <a:pPr>
              <a:spcAft>
                <a:spcPts val="0"/>
              </a:spcAft>
            </a:pPr>
            <a:r>
              <a:rPr lang="en-GB" sz="1050" dirty="0">
                <a:latin typeface="DM Sans" panose="020B0604020202020204" charset="0"/>
                <a:ea typeface="Times New Roman" panose="02020603050405020304" pitchFamily="18" charset="0"/>
                <a:cs typeface="Arial" panose="020B0604020202020204" pitchFamily="34" charset="0"/>
              </a:rPr>
              <a:t>Children will need to be barefoot or have pumps provided for gymnastics.</a:t>
            </a:r>
            <a:endParaRPr lang="en-GB" sz="1050" dirty="0">
              <a:latin typeface="DM Sans" panose="020B0604020202020204" charset="0"/>
              <a:ea typeface="Times New Roman" panose="02020603050405020304" pitchFamily="18" charset="0"/>
            </a:endParaRPr>
          </a:p>
          <a:p>
            <a:pPr>
              <a:spcAft>
                <a:spcPts val="0"/>
              </a:spcAft>
            </a:pPr>
            <a:r>
              <a:rPr lang="en-GB" sz="1050" dirty="0">
                <a:latin typeface="DM Sans" panose="020B0604020202020204" charset="0"/>
                <a:ea typeface="Times New Roman" panose="02020603050405020304" pitchFamily="18" charset="0"/>
                <a:cs typeface="Arial" panose="020B0604020202020204" pitchFamily="34" charset="0"/>
              </a:rPr>
              <a:t>Children’s PE days are </a:t>
            </a:r>
            <a:r>
              <a:rPr lang="en-GB" sz="1050" b="1" dirty="0">
                <a:latin typeface="DM Sans" panose="020B0604020202020204" charset="0"/>
                <a:ea typeface="Times New Roman" panose="02020603050405020304" pitchFamily="18" charset="0"/>
                <a:cs typeface="Arial" panose="020B0604020202020204" pitchFamily="34" charset="0"/>
              </a:rPr>
              <a:t>Tuesdays and Thursdays. </a:t>
            </a:r>
            <a:endParaRPr lang="en-GB" sz="1050" dirty="0">
              <a:latin typeface="DM Sans" panose="020B0604020202020204" charset="0"/>
              <a:ea typeface="Times New Roman" panose="02020603050405020304" pitchFamily="18" charset="0"/>
            </a:endParaRPr>
          </a:p>
        </p:txBody>
      </p:sp>
      <p:sp>
        <p:nvSpPr>
          <p:cNvPr id="58" name="Rectangle 57">
            <a:extLst>
              <a:ext uri="{FF2B5EF4-FFF2-40B4-BE49-F238E27FC236}">
                <a16:creationId xmlns:a16="http://schemas.microsoft.com/office/drawing/2014/main" id="{718D9606-6559-47D7-B91D-CF14C88CA5AD}"/>
              </a:ext>
            </a:extLst>
          </p:cNvPr>
          <p:cNvSpPr/>
          <p:nvPr/>
        </p:nvSpPr>
        <p:spPr>
          <a:xfrm>
            <a:off x="4966752" y="712177"/>
            <a:ext cx="2277245" cy="2354491"/>
          </a:xfrm>
          <a:prstGeom prst="rect">
            <a:avLst/>
          </a:prstGeom>
        </p:spPr>
        <p:txBody>
          <a:bodyPr wrap="square">
            <a:spAutoFit/>
          </a:bodyPr>
          <a:lstStyle/>
          <a:p>
            <a:r>
              <a:rPr lang="en-GB" sz="1050" dirty="0">
                <a:latin typeface="DM Sans" panose="020B0604020202020204" charset="0"/>
              </a:rPr>
              <a:t>During the Spring Term, the children will look at fractions, decimals and percentages; ordering, comparing, adding and subtracting them. The children will use concrete and pictorial methods to support their learning. Children will then explore Roman numerals. </a:t>
            </a:r>
          </a:p>
          <a:p>
            <a:r>
              <a:rPr lang="en-GB" sz="1050" dirty="0">
                <a:latin typeface="DM Sans" panose="020B0604020202020204" charset="0"/>
              </a:rPr>
              <a:t>Arithmetic skills and times tables are at the heart of all we do and again, completion of homework is crucial.</a:t>
            </a:r>
          </a:p>
          <a:p>
            <a:pPr>
              <a:spcAft>
                <a:spcPts val="0"/>
              </a:spcAft>
            </a:pPr>
            <a:endParaRPr lang="en-GB" sz="1050" dirty="0">
              <a:latin typeface="DM Sans" panose="020B0604020202020204" charset="0"/>
              <a:ea typeface="Times New Roman" panose="02020603050405020304" pitchFamily="18" charset="0"/>
            </a:endParaRPr>
          </a:p>
        </p:txBody>
      </p:sp>
      <p:sp>
        <p:nvSpPr>
          <p:cNvPr id="61" name="Rectangle 60">
            <a:extLst>
              <a:ext uri="{FF2B5EF4-FFF2-40B4-BE49-F238E27FC236}">
                <a16:creationId xmlns:a16="http://schemas.microsoft.com/office/drawing/2014/main" id="{E0E5B0BC-967E-495D-822D-4CC91B88471C}"/>
              </a:ext>
            </a:extLst>
          </p:cNvPr>
          <p:cNvSpPr/>
          <p:nvPr/>
        </p:nvSpPr>
        <p:spPr>
          <a:xfrm>
            <a:off x="278560" y="7268038"/>
            <a:ext cx="2173122" cy="3000821"/>
          </a:xfrm>
          <a:prstGeom prst="rect">
            <a:avLst/>
          </a:prstGeom>
        </p:spPr>
        <p:txBody>
          <a:bodyPr wrap="square">
            <a:spAutoFit/>
          </a:bodyPr>
          <a:lstStyle/>
          <a:p>
            <a:r>
              <a:rPr lang="en-GB" sz="1050" dirty="0">
                <a:latin typeface="DM Sans" panose="020B0604020202020204" charset="0"/>
              </a:rPr>
              <a:t>This term the children will explore the Geography of the UK and the Northern region of Brazil. We will compare the human and physical features of them both. During this unit we will learn about the features of rivers and mountains. </a:t>
            </a:r>
          </a:p>
          <a:p>
            <a:pPr>
              <a:spcAft>
                <a:spcPts val="0"/>
              </a:spcAft>
            </a:pPr>
            <a:endParaRPr lang="en-GB" sz="1050" dirty="0">
              <a:solidFill>
                <a:srgbClr val="000000"/>
              </a:solidFill>
              <a:latin typeface="DM Sans" panose="020B0604020202020204" charset="0"/>
              <a:ea typeface="Times New Roman" panose="02020603050405020304" pitchFamily="18" charset="0"/>
              <a:cs typeface="Calibri" panose="020F0502020204030204" pitchFamily="34" charset="0"/>
            </a:endParaRPr>
          </a:p>
          <a:p>
            <a:pPr>
              <a:spcAft>
                <a:spcPts val="0"/>
              </a:spcAft>
            </a:pPr>
            <a:r>
              <a:rPr lang="en-GB" sz="1050" dirty="0">
                <a:solidFill>
                  <a:srgbClr val="000000"/>
                </a:solidFill>
                <a:latin typeface="DM Sans" panose="020B0604020202020204" charset="0"/>
                <a:ea typeface="Times New Roman" panose="02020603050405020304" pitchFamily="18" charset="0"/>
                <a:cs typeface="Calibri" panose="020F0502020204030204" pitchFamily="34" charset="0"/>
              </a:rPr>
              <a:t>The children will continue to develop their computing skills through Purple Mash. </a:t>
            </a:r>
            <a:endParaRPr lang="en-GB" sz="1050" dirty="0">
              <a:latin typeface="DM Sans" panose="020B0604020202020204" charset="0"/>
              <a:ea typeface="Times New Roman" panose="02020603050405020304" pitchFamily="18" charset="0"/>
            </a:endParaRPr>
          </a:p>
          <a:p>
            <a:r>
              <a:rPr lang="en-GB" sz="1050" dirty="0">
                <a:solidFill>
                  <a:srgbClr val="000000"/>
                </a:solidFill>
                <a:latin typeface="DM Sans" panose="020B0604020202020204" charset="0"/>
                <a:ea typeface="Times New Roman" panose="02020603050405020304" pitchFamily="18" charset="0"/>
                <a:cs typeface="Calibri" panose="020F0502020204030204" pitchFamily="34" charset="0"/>
              </a:rPr>
              <a:t>The children will be artists, developing their portrait skills. </a:t>
            </a:r>
            <a:r>
              <a:rPr lang="en-GB" sz="1050" dirty="0">
                <a:latin typeface="DM Sans" panose="020B0604020202020204" charset="0"/>
              </a:rPr>
              <a:t>in DT they will learn and create food based on the topic of Brazil. </a:t>
            </a:r>
          </a:p>
          <a:p>
            <a:pPr>
              <a:spcAft>
                <a:spcPts val="0"/>
              </a:spcAft>
            </a:pPr>
            <a:endParaRPr lang="en-GB" sz="1050" dirty="0">
              <a:effectLst/>
              <a:latin typeface="DM Sans" panose="020B0604020202020204" charset="0"/>
              <a:ea typeface="Times New Roman" panose="02020603050405020304" pitchFamily="18" charset="0"/>
            </a:endParaRPr>
          </a:p>
        </p:txBody>
      </p:sp>
      <p:sp>
        <p:nvSpPr>
          <p:cNvPr id="62" name="Rectangle 61">
            <a:extLst>
              <a:ext uri="{FF2B5EF4-FFF2-40B4-BE49-F238E27FC236}">
                <a16:creationId xmlns:a16="http://schemas.microsoft.com/office/drawing/2014/main" id="{DEBC303E-2EBB-4015-8B61-323C0300F582}"/>
              </a:ext>
            </a:extLst>
          </p:cNvPr>
          <p:cNvSpPr/>
          <p:nvPr/>
        </p:nvSpPr>
        <p:spPr>
          <a:xfrm>
            <a:off x="2674744" y="7235872"/>
            <a:ext cx="2173122" cy="2677656"/>
          </a:xfrm>
          <a:prstGeom prst="rect">
            <a:avLst/>
          </a:prstGeom>
        </p:spPr>
        <p:txBody>
          <a:bodyPr wrap="square">
            <a:spAutoFit/>
          </a:bodyPr>
          <a:lstStyle/>
          <a:p>
            <a:pPr>
              <a:spcAft>
                <a:spcPts val="0"/>
              </a:spcAft>
            </a:pPr>
            <a:r>
              <a:rPr lang="en-GB" sz="1050" dirty="0">
                <a:latin typeface="DM Sans" panose="020B0604020202020204" charset="0"/>
                <a:ea typeface="Times New Roman" panose="02020603050405020304" pitchFamily="18" charset="0"/>
                <a:cs typeface="Arial" panose="020B0604020202020204" pitchFamily="34" charset="0"/>
              </a:rPr>
              <a:t>Every week the children will receive </a:t>
            </a:r>
            <a:r>
              <a:rPr lang="en-GB" sz="1050" dirty="0" err="1">
                <a:latin typeface="DM Sans" panose="020B0604020202020204" charset="0"/>
                <a:ea typeface="Times New Roman" panose="02020603050405020304" pitchFamily="18" charset="0"/>
                <a:cs typeface="Arial" panose="020B0604020202020204" pitchFamily="34" charset="0"/>
              </a:rPr>
              <a:t>ahomework</a:t>
            </a:r>
            <a:r>
              <a:rPr lang="en-GB" sz="1050" dirty="0">
                <a:latin typeface="DM Sans" panose="020B0604020202020204" charset="0"/>
                <a:ea typeface="Times New Roman" panose="02020603050405020304" pitchFamily="18" charset="0"/>
                <a:cs typeface="Arial" panose="020B0604020202020204" pitchFamily="34" charset="0"/>
              </a:rPr>
              <a:t>, which must be returned the following </a:t>
            </a:r>
            <a:r>
              <a:rPr lang="en-GB" sz="1050" b="1" dirty="0">
                <a:latin typeface="DM Sans" panose="020B0604020202020204" charset="0"/>
                <a:ea typeface="Times New Roman" panose="02020603050405020304" pitchFamily="18" charset="0"/>
                <a:cs typeface="Arial" panose="020B0604020202020204" pitchFamily="34" charset="0"/>
              </a:rPr>
              <a:t>Thursday.</a:t>
            </a:r>
            <a:r>
              <a:rPr lang="en-GB" sz="1050" dirty="0">
                <a:latin typeface="DM Sans" panose="020B0604020202020204" charset="0"/>
                <a:ea typeface="Times New Roman" panose="02020603050405020304" pitchFamily="18" charset="0"/>
                <a:cs typeface="Arial" panose="020B0604020202020204" pitchFamily="34" charset="0"/>
              </a:rPr>
              <a:t>  Your child will  receive a new planner. Their planners will  be to record their rainbow reads, they should find the day and write the pages they have read. It should be signed each week by the child and a family member. They will then be checked every </a:t>
            </a:r>
            <a:r>
              <a:rPr lang="en-GB" sz="1050" b="1" dirty="0">
                <a:latin typeface="DM Sans" panose="020B0604020202020204" charset="0"/>
                <a:ea typeface="Times New Roman" panose="02020603050405020304" pitchFamily="18" charset="0"/>
                <a:cs typeface="Arial" panose="020B0604020202020204" pitchFamily="34" charset="0"/>
              </a:rPr>
              <a:t>Thursday</a:t>
            </a:r>
            <a:r>
              <a:rPr lang="en-GB" sz="1050" dirty="0">
                <a:latin typeface="DM Sans" panose="020B0604020202020204" charset="0"/>
                <a:ea typeface="Times New Roman" panose="02020603050405020304" pitchFamily="18" charset="0"/>
                <a:cs typeface="Arial" panose="020B0604020202020204" pitchFamily="34" charset="0"/>
              </a:rPr>
              <a:t>, along with their homework by a member of staff. </a:t>
            </a:r>
            <a:r>
              <a:rPr lang="en-GB" sz="1050" b="1" dirty="0">
                <a:latin typeface="DM Sans" panose="020B0604020202020204" charset="0"/>
                <a:ea typeface="Times New Roman" panose="02020603050405020304" pitchFamily="18" charset="0"/>
                <a:cs typeface="Arial" panose="020B0604020202020204" pitchFamily="34" charset="0"/>
              </a:rPr>
              <a:t>There must be a minimum of three reads per week.</a:t>
            </a:r>
            <a:r>
              <a:rPr lang="en-GB" sz="1050" dirty="0">
                <a:latin typeface="DM Sans" panose="020B0604020202020204" charset="0"/>
                <a:ea typeface="Times New Roman" panose="02020603050405020304" pitchFamily="18" charset="0"/>
                <a:cs typeface="Arial" panose="020B0604020202020204" pitchFamily="34" charset="0"/>
              </a:rPr>
              <a:t> </a:t>
            </a:r>
            <a:endParaRPr lang="en-GB" sz="1050" dirty="0">
              <a:effectLst/>
              <a:latin typeface="DM Sans" panose="020B0604020202020204" charset="0"/>
              <a:ea typeface="Times New Roman" panose="02020603050405020304" pitchFamily="18" charset="0"/>
            </a:endParaRPr>
          </a:p>
        </p:txBody>
      </p:sp>
      <p:sp>
        <p:nvSpPr>
          <p:cNvPr id="63" name="Rectangle 62">
            <a:extLst>
              <a:ext uri="{FF2B5EF4-FFF2-40B4-BE49-F238E27FC236}">
                <a16:creationId xmlns:a16="http://schemas.microsoft.com/office/drawing/2014/main" id="{CE0B01BC-C867-4B62-81D5-09566AF4CB07}"/>
              </a:ext>
            </a:extLst>
          </p:cNvPr>
          <p:cNvSpPr/>
          <p:nvPr/>
        </p:nvSpPr>
        <p:spPr>
          <a:xfrm>
            <a:off x="5244322" y="7228034"/>
            <a:ext cx="1853169" cy="2354491"/>
          </a:xfrm>
          <a:prstGeom prst="rect">
            <a:avLst/>
          </a:prstGeom>
        </p:spPr>
        <p:txBody>
          <a:bodyPr wrap="square">
            <a:spAutoFit/>
          </a:bodyPr>
          <a:lstStyle/>
          <a:p>
            <a:pPr algn="ctr">
              <a:spcAft>
                <a:spcPts val="0"/>
              </a:spcAft>
            </a:pPr>
            <a:r>
              <a:rPr lang="en-GB" sz="1050" dirty="0">
                <a:latin typeface="DM Sans" panose="020B0604020202020204" charset="0"/>
                <a:ea typeface="Times New Roman" panose="02020603050405020304" pitchFamily="18" charset="0"/>
                <a:cs typeface="Arial" panose="020B0604020202020204" pitchFamily="34" charset="0"/>
              </a:rPr>
              <a:t>Your support is vital during your child’s year at Windy Arbor. We will encourage the children to share their homework and other challenges with you, so together we can help all the children reach their full potential. Your support with reading with your children and helping them with their times tables is crucial. </a:t>
            </a:r>
            <a:endParaRPr lang="en-GB" sz="1050" dirty="0">
              <a:latin typeface="DM Sans" panose="020B0604020202020204" charset="0"/>
              <a:ea typeface="Times New Roman" panose="02020603050405020304" pitchFamily="18" charset="0"/>
            </a:endParaRPr>
          </a:p>
          <a:p>
            <a:pPr algn="ctr">
              <a:spcAft>
                <a:spcPts val="0"/>
              </a:spcAft>
            </a:pPr>
            <a:r>
              <a:rPr lang="en-GB" sz="1050" dirty="0">
                <a:latin typeface="DM Sans" panose="020B0604020202020204" charset="0"/>
                <a:ea typeface="Times New Roman" panose="02020603050405020304" pitchFamily="18" charset="0"/>
                <a:cs typeface="Arial" panose="020B0604020202020204" pitchFamily="34" charset="0"/>
              </a:rPr>
              <a:t> </a:t>
            </a:r>
            <a:endParaRPr lang="en-GB" sz="1050" dirty="0">
              <a:latin typeface="DM Sans" panose="020B0604020202020204" charset="0"/>
              <a:ea typeface="Times New Roman" panose="02020603050405020304" pitchFamily="18" charset="0"/>
            </a:endParaRPr>
          </a:p>
        </p:txBody>
      </p:sp>
      <p:sp>
        <p:nvSpPr>
          <p:cNvPr id="64" name="Rectangle 63">
            <a:extLst>
              <a:ext uri="{FF2B5EF4-FFF2-40B4-BE49-F238E27FC236}">
                <a16:creationId xmlns:a16="http://schemas.microsoft.com/office/drawing/2014/main" id="{B7FA9C3B-FEFF-442A-9052-F9F1AE629D49}"/>
              </a:ext>
            </a:extLst>
          </p:cNvPr>
          <p:cNvSpPr/>
          <p:nvPr/>
        </p:nvSpPr>
        <p:spPr>
          <a:xfrm>
            <a:off x="297133" y="4040864"/>
            <a:ext cx="2083022" cy="1708160"/>
          </a:xfrm>
          <a:prstGeom prst="rect">
            <a:avLst/>
          </a:prstGeom>
        </p:spPr>
        <p:txBody>
          <a:bodyPr wrap="square">
            <a:spAutoFit/>
          </a:bodyPr>
          <a:lstStyle/>
          <a:p>
            <a:r>
              <a:rPr lang="en-US" sz="1050" dirty="0">
                <a:latin typeface="DM Sans" panose="020B0604020202020204" charset="0"/>
              </a:rPr>
              <a:t>In Year 5, mastering times tables is essential for building confidence in </a:t>
            </a:r>
            <a:r>
              <a:rPr lang="en-US" sz="1050" dirty="0" err="1">
                <a:latin typeface="DM Sans" panose="020B0604020202020204" charset="0"/>
              </a:rPr>
              <a:t>maths</a:t>
            </a:r>
            <a:r>
              <a:rPr lang="en-US" sz="1050" dirty="0">
                <a:latin typeface="DM Sans" panose="020B0604020202020204" charset="0"/>
              </a:rPr>
              <a:t>. We use </a:t>
            </a:r>
            <a:r>
              <a:rPr lang="en-US" sz="1050" b="1" dirty="0">
                <a:latin typeface="DM Sans" panose="020B0604020202020204" charset="0"/>
              </a:rPr>
              <a:t>TT </a:t>
            </a:r>
            <a:r>
              <a:rPr lang="en-US" sz="1050" b="1" dirty="0" err="1">
                <a:latin typeface="DM Sans" panose="020B0604020202020204" charset="0"/>
              </a:rPr>
              <a:t>Rockstars</a:t>
            </a:r>
            <a:r>
              <a:rPr lang="en-US" sz="1050" dirty="0">
                <a:latin typeface="DM Sans" panose="020B0604020202020204" charset="0"/>
              </a:rPr>
              <a:t> in school to </a:t>
            </a:r>
            <a:r>
              <a:rPr lang="en-US" sz="1050" dirty="0" err="1">
                <a:latin typeface="DM Sans" panose="020B0604020202020204" charset="0"/>
              </a:rPr>
              <a:t>practise</a:t>
            </a:r>
            <a:r>
              <a:rPr lang="en-US" sz="1050" dirty="0">
                <a:latin typeface="DM Sans" panose="020B0604020202020204" charset="0"/>
              </a:rPr>
              <a:t> recall and speed, and children are encouraged to continue with this at home. Regular short sessions make a big difference – please support your child’s practice.</a:t>
            </a:r>
            <a:endParaRPr lang="en-GB" sz="1050" dirty="0">
              <a:latin typeface="DM Sans" panose="020B0604020202020204" charset="0"/>
            </a:endParaRPr>
          </a:p>
        </p:txBody>
      </p:sp>
      <p:sp>
        <p:nvSpPr>
          <p:cNvPr id="23" name="Rectangle 22">
            <a:extLst>
              <a:ext uri="{FF2B5EF4-FFF2-40B4-BE49-F238E27FC236}">
                <a16:creationId xmlns:a16="http://schemas.microsoft.com/office/drawing/2014/main" id="{AF11AE6C-9F98-4D4F-8EB5-2C33840CB767}"/>
              </a:ext>
            </a:extLst>
          </p:cNvPr>
          <p:cNvSpPr/>
          <p:nvPr/>
        </p:nvSpPr>
        <p:spPr>
          <a:xfrm>
            <a:off x="2648592" y="4154084"/>
            <a:ext cx="2263791" cy="1546577"/>
          </a:xfrm>
          <a:prstGeom prst="rect">
            <a:avLst/>
          </a:prstGeom>
        </p:spPr>
        <p:txBody>
          <a:bodyPr wrap="square">
            <a:spAutoFit/>
          </a:bodyPr>
          <a:lstStyle/>
          <a:p>
            <a:pPr>
              <a:spcAft>
                <a:spcPts val="0"/>
              </a:spcAft>
            </a:pPr>
            <a:r>
              <a:rPr lang="en-GB" sz="1050" dirty="0">
                <a:solidFill>
                  <a:srgbClr val="000000"/>
                </a:solidFill>
                <a:latin typeface="DM Sans" panose="020B0604020202020204" charset="0"/>
                <a:ea typeface="Calibri" panose="020F0502020204030204" pitchFamily="34" charset="0"/>
              </a:rPr>
              <a:t>During the Spring Term will be looking at forces. We will explore a range of forces and how they can act upon an object. We will then look at Earth and Space. We will continue to recall previous knowledge and build upon this. We will develop the children’s scientific skills. </a:t>
            </a:r>
            <a:endParaRPr lang="en-GB" sz="1050" dirty="0">
              <a:solidFill>
                <a:srgbClr val="000000"/>
              </a:solidFill>
              <a:effectLst/>
              <a:latin typeface="DM Sans" panose="020B0604020202020204" charset="0"/>
              <a:ea typeface="Calibri" panose="020F050202020403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1235</TotalTime>
  <Words>950</Words>
  <Application>Microsoft Office PowerPoint</Application>
  <PresentationFormat>Custom</PresentationFormat>
  <Paragraphs>95</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DM Sans</vt:lpstr>
      <vt:lpstr>Calibri</vt:lpstr>
      <vt:lpstr>Arial</vt:lpstr>
      <vt:lpstr>Mountains of Christmas Bold</vt:lpstr>
      <vt:lpstr>Comic Sans MS</vt:lpstr>
      <vt:lpstr>Times New Roman</vt:lpstr>
      <vt:lpstr>DM Sans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News Letter (A4)</dc:title>
  <dc:creator>Eleanor Sherrington</dc:creator>
  <cp:lastModifiedBy>Lindsey Haydon</cp:lastModifiedBy>
  <cp:revision>21</cp:revision>
  <cp:lastPrinted>2025-09-05T07:34:45Z</cp:lastPrinted>
  <dcterms:created xsi:type="dcterms:W3CDTF">2006-08-16T00:00:00Z</dcterms:created>
  <dcterms:modified xsi:type="dcterms:W3CDTF">2026-01-14T14:30:20Z</dcterms:modified>
  <dc:identifier>DAGuGaZWbwQ</dc:identifier>
</cp:coreProperties>
</file>